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68" r:id="rId5"/>
    <p:sldId id="273" r:id="rId6"/>
    <p:sldId id="271" r:id="rId7"/>
    <p:sldId id="269" r:id="rId8"/>
    <p:sldId id="274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0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7F682-B593-4976-8456-C3E54C6EE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9B598-EC19-4B0A-9FBB-AC7492B7B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4391F-BAA6-4CF1-8375-3C1D19F0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81C96-8C5B-4578-8A1A-2647523EF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86A62-21CC-4E62-B3C2-3A3884EB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07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65D3D-10CB-4CE5-BE62-F42D2016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BD200E-1628-43E2-80CA-97A76D119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66C2A-C1D7-4C5A-BE57-0087A4E8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E4348C-E6F7-4E97-9989-1B0BA656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71173-9855-4FC7-90C9-92199413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5528FD-6C35-497E-BFE0-12B45142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E6B029-7885-4669-9B5E-38EF1745B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4163C-6F8A-4FA2-8013-36323665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1D4E5B-C9ED-4759-BA50-461820A3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A20D0C-2ACC-4B25-95D4-5B837E6A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6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7170B-D30E-429E-B67F-89B94EB68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C69982-3D4E-45F7-BFA7-019E2600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43635-7B95-43DB-BB5F-9720849C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C069B-3AEB-4573-A29A-D3BD9387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EBBB7-D9A0-4618-A5E0-17F10275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5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5D0C2-08D3-4967-836E-9A969BB8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2237C3-E482-49D6-9D5A-18C2BC97B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D8AEC-3E45-4741-BCD2-6C2C33AB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D54EEB-CC80-41D6-9E54-14F5894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2E9F82-E2FC-4754-9909-C282D710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2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D206B-F15C-4234-81F7-5A505DF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50B7B-F4CF-49CA-81AE-88ACB2CDD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59E0E9-32B0-47AB-AA9E-E0B8117BE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12E12-5947-4C49-832B-ECF5B5C2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8B7AD5-05A9-4A14-9C4D-85E50E35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400953-979D-4AF9-8A7D-4064EAFD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4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5BA92-55CF-4821-99DD-A41678E9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8A58A8-BC2D-44CD-94F5-1A4B4A1C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E4068E-8606-420C-9B3C-CE597E17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DF2527-AC6B-46D6-9879-1B87036BE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C92E2D-6C0D-4765-A470-B71A0AD95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12DC42-8E2F-4FCB-8349-025A2F2B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0385F-3949-4282-8E62-315F5004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DAE382-5962-47DA-9218-E83205CB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2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20FF3-81DB-4C7F-8EF8-5AC655BC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4EED56-04C3-4141-B78F-861DCB9D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B1B1DE-6A11-4292-BAE6-B8865363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BAFE8C-77B4-4125-AD57-861F1EA9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67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480DEB-27AB-49DE-8082-43C00C4A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DF7F5D-E782-49C6-BA26-0F73E076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27150D-5791-43C1-9393-573FD4AA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88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A2C80-BBDC-4257-ACFE-7AB045EE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61B1E-D548-48F6-B753-76001321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1A2035-DEC7-4B57-BAB8-001A4FDE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BB8BEB-C43F-42F2-92E4-242733776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B2A086-BBC5-438D-84D6-AF2E731E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F8E0F-95E4-410C-9AD8-67C023D9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6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B1473-AB05-4F9C-BFB1-5F861294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D71A10-CFA2-4469-BEC7-2D9243558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423BA1-58C2-45C0-B241-A045538A1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349887-E260-4B77-BFF5-9E2ED7FC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DB0493-B29C-4F75-A793-034A1C2C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2A9CF6-CDF2-41BA-BC62-ECB693E0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39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35C70-FE57-44CE-85A1-0B8A043E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3ACEA9-2786-4E3F-A3B0-7F2130037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4CC6F-DF16-4E17-9BCB-11AE1CE56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20F3-A680-4C46-B15D-0D4E170D85E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1C359E-B0BC-41A0-A07B-28A34CE17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C52ED-2DC5-45A5-8460-E04E4399D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00C01-A5CE-4A6F-90B5-0C380F2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4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C8E5F4-68ED-487E-A28E-162BC532F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152138"/>
            <a:ext cx="7188591" cy="57058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0696D-B4A7-4787-B0DC-6287E8E9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696" y="1129640"/>
            <a:ext cx="5509846" cy="1332207"/>
          </a:xfrm>
        </p:spPr>
        <p:txBody>
          <a:bodyPr>
            <a:normAutofit fontScale="90000"/>
          </a:bodyPr>
          <a:lstStyle/>
          <a:p>
            <a:r>
              <a:rPr lang="uk-UA" sz="4900" b="1" dirty="0">
                <a:latin typeface="Comic Sans MS" panose="030F0702030302020204" pitchFamily="66" charset="0"/>
              </a:rPr>
              <a:t>ЗДОРОВИЙ СПОСІБ ЖИТТЯ- ЦЕ МОДНО</a:t>
            </a:r>
            <a:r>
              <a:rPr lang="uk-UA" sz="5400" b="1" dirty="0">
                <a:latin typeface="Comic Sans MS" panose="030F0702030302020204" pitchFamily="66" charset="0"/>
              </a:rPr>
              <a:t>!</a:t>
            </a:r>
            <a:endParaRPr lang="ru-RU" sz="5400" b="1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A21B08-8B18-4A7B-9936-4B7E3F892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687">
            <a:off x="7402893" y="3110110"/>
            <a:ext cx="4572000" cy="34472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F61147-EB18-45A2-8EB2-D7B9627E352E}"/>
              </a:ext>
            </a:extLst>
          </p:cNvPr>
          <p:cNvSpPr/>
          <p:nvPr/>
        </p:nvSpPr>
        <p:spPr>
          <a:xfrm>
            <a:off x="253217" y="8660"/>
            <a:ext cx="5144087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Девіз: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90600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Бути здоровим –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модно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90600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Бути здоровим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стильно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90600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Бути здоровим – сучасно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514EAEA-3341-44FC-91E7-70D833B3B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7F3FE-B0AA-4ECA-A5E7-06699071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0" y="502285"/>
            <a:ext cx="7146389" cy="2926715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Акції </a:t>
            </a:r>
            <a:b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«Обміняй цигарку на цукерку»</a:t>
            </a:r>
            <a:b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було обміняно 74 цигарки, які були знищенні. 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2095F-C0FE-40C0-8F28-A2DD7BA0A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602955"/>
            <a:ext cx="3179300" cy="565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BF6E8-DAD5-4583-ADBC-096403FEE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48" y="3931285"/>
            <a:ext cx="2874803" cy="2146105"/>
          </a:xfrm>
          <a:prstGeom prst="rect">
            <a:avLst/>
          </a:prstGeom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9660278C-9068-4239-9CE4-A53862B80EC9}"/>
              </a:ext>
            </a:extLst>
          </p:cNvPr>
          <p:cNvSpPr/>
          <p:nvPr/>
        </p:nvSpPr>
        <p:spPr>
          <a:xfrm>
            <a:off x="6894539" y="4336512"/>
            <a:ext cx="2067952" cy="11113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1D3E5C-3107-4820-B573-0E98DAF4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86" y="4057449"/>
            <a:ext cx="2874804" cy="19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7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57C76-0E0B-4B88-906C-F365F52C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5D9294-BF22-484D-A818-82AF672D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3F94CBD-AED7-4A69-B4D7-98BB8843B3CF}"/>
              </a:ext>
            </a:extLst>
          </p:cNvPr>
          <p:cNvSpPr/>
          <p:nvPr/>
        </p:nvSpPr>
        <p:spPr>
          <a:xfrm>
            <a:off x="2893842" y="237087"/>
            <a:ext cx="6404903" cy="1236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 виховна година «Ми проти СНІДу»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1D947EC-0F3E-46E9-8B25-3F393D4650CF}"/>
              </a:ext>
            </a:extLst>
          </p:cNvPr>
          <p:cNvSpPr txBox="1">
            <a:spLocks/>
          </p:cNvSpPr>
          <p:nvPr/>
        </p:nvSpPr>
        <p:spPr>
          <a:xfrm>
            <a:off x="5713828" y="1102078"/>
            <a:ext cx="6478172" cy="2954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заходу: </a:t>
            </a:r>
          </a:p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фомування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захворюваності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СНІД,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вести здоровий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700F8-720F-4573-A7AC-DDB2CF2B7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5" y="1735455"/>
            <a:ext cx="5024343" cy="37682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2F7F71-26AB-4603-A317-8B11D7484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73" y="3628012"/>
            <a:ext cx="3990535" cy="29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488441-429D-4A4A-8000-51D037B0D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426660-C73A-4686-9041-9BCA1C2D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90" y="2471351"/>
            <a:ext cx="3779552" cy="3709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1702FC-8493-4383-9216-8D6F64E35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1" y="154110"/>
            <a:ext cx="4936681" cy="57923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1F5C63-C848-4B8E-BE21-9F8EE4478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478924"/>
            <a:ext cx="4018601" cy="30139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BFAB5-B9E8-4070-BA7D-645236F6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43" y="5504143"/>
            <a:ext cx="6601988" cy="135385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попереджений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той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захищений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876DB47-DCB3-45D4-B391-8F7E68727A7F}"/>
              </a:ext>
            </a:extLst>
          </p:cNvPr>
          <p:cNvSpPr txBox="1">
            <a:spLocks/>
          </p:cNvSpPr>
          <p:nvPr/>
        </p:nvSpPr>
        <p:spPr>
          <a:xfrm>
            <a:off x="5585492" y="-14702"/>
            <a:ext cx="6225488" cy="262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 працівника соціальної служби по боротьбі з наркоманією та алкоголізмом, який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надасть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поради, лікар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дерматовенеролог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Снід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-центру Білоцерківської міської лікарні № 3 – Павло Олександрович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18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8AA40C-CD24-48E1-8008-26FB19489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08"/>
            <a:ext cx="1219200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20ACF7-981C-40FA-86B2-80E4A9594B45}"/>
              </a:ext>
            </a:extLst>
          </p:cNvPr>
          <p:cNvSpPr/>
          <p:nvPr/>
        </p:nvSpPr>
        <p:spPr>
          <a:xfrm>
            <a:off x="2837278" y="207327"/>
            <a:ext cx="6517444" cy="1179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здоровому тілі </a:t>
            </a:r>
          </a:p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здоровий дух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19D6BF-20F0-4207-A1B6-F419BF248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09" y="1464703"/>
            <a:ext cx="4571998" cy="3428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A0F5FF-405A-4B7B-8381-BC4251E99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" y="1245956"/>
            <a:ext cx="4079631" cy="30597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2630DD-2BE4-4CF1-886B-414FAEA5E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00" y="3153697"/>
            <a:ext cx="4445171" cy="35510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EC815E-A2BA-4E4D-9660-D6EF8227A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95" y="926073"/>
            <a:ext cx="2770612" cy="36994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8C64A-22C6-4973-B07E-4579F754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3" y="4454427"/>
            <a:ext cx="6609614" cy="2315234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заходу: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здорового способу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зміцнювати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людьми,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спорту,  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дружби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колективізму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2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5B0073-0DCA-4215-9D0E-6B1134C8A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CC5DE-E6E7-450B-A390-301729B1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702" y="1"/>
            <a:ext cx="6120618" cy="1012874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 з баскетболу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8E406-B0D0-486C-9731-1F186AAD8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3" y="3423083"/>
            <a:ext cx="5921253" cy="33467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4970AB-0D22-4C9C-A0F8-818DA8DC4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95" y="2055813"/>
            <a:ext cx="4033467" cy="4582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88E845-1241-41C2-A470-B4B80901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6" y="219333"/>
            <a:ext cx="4873467" cy="3998742"/>
          </a:xfrm>
          <a:prstGeom prst="rect">
            <a:avLst/>
          </a:prstGeom>
        </p:spPr>
      </p:pic>
      <p:pic>
        <p:nvPicPr>
          <p:cNvPr id="11" name="Рисунок 10" descr="Картинки по запросу картинки про здоровий спосіб куріння">
            <a:extLst>
              <a:ext uri="{FF2B5EF4-FFF2-40B4-BE49-F238E27FC236}">
                <a16:creationId xmlns:a16="http://schemas.microsoft.com/office/drawing/2014/main" id="{F81D5479-21AB-4F80-A4B8-48FFF786FAF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7342" y="1097975"/>
            <a:ext cx="3094990" cy="147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31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7D876-67ED-45B1-8491-7589C2CF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FF74DD-F063-4C91-BD37-66103A6B3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133043C-5DF9-4C1B-9225-39D0E4BE21DF}"/>
              </a:ext>
            </a:extLst>
          </p:cNvPr>
          <p:cNvSpPr/>
          <p:nvPr/>
        </p:nvSpPr>
        <p:spPr>
          <a:xfrm>
            <a:off x="2837278" y="207327"/>
            <a:ext cx="6517444" cy="1213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 харчування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7858C0-DC78-4762-9055-D24B3628D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" y="1858278"/>
            <a:ext cx="6996639" cy="3935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AF76FE-F0B0-4B02-86B1-4F1B9760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34" y="3967090"/>
            <a:ext cx="4933376" cy="277502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0247E44-DBB0-4FD5-839B-1D400BCF543F}"/>
              </a:ext>
            </a:extLst>
          </p:cNvPr>
          <p:cNvSpPr txBox="1">
            <a:spLocks/>
          </p:cNvSpPr>
          <p:nvPr/>
        </p:nvSpPr>
        <p:spPr>
          <a:xfrm>
            <a:off x="7416755" y="1420837"/>
            <a:ext cx="4356145" cy="2455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заходу: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підходами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977917-D46F-4C42-9575-14C9AF8FA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51" y="32932"/>
            <a:ext cx="1618297" cy="1387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DCAAAC-52B0-4096-B1EE-E4A010968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" y="104489"/>
            <a:ext cx="1672143" cy="16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54EC2-7E65-4788-A401-BA51BB56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8E063-D0BC-4EC7-811F-B3F96167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512" y="2240212"/>
            <a:ext cx="3268393" cy="336281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Складено договори та розроблено програму з двома спортивними клубами – «АТЛЕТ» та «АКТИВ»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201B232-52FA-40C1-A7EB-CE5D3C7650F7}"/>
              </a:ext>
            </a:extLst>
          </p:cNvPr>
          <p:cNvSpPr/>
          <p:nvPr/>
        </p:nvSpPr>
        <p:spPr>
          <a:xfrm>
            <a:off x="838201" y="179192"/>
            <a:ext cx="10515600" cy="150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знижок для студентів від спортивних фітнес клубів м. Білої Церкви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EC586B-B039-44E1-920F-87FF88194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933"/>
            <a:ext cx="4957589" cy="30786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F948CC-4428-4C30-835B-7824EA875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03" y="1867316"/>
            <a:ext cx="4104884" cy="3078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8C0C47-17D0-43F0-9578-34D8926F7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03" y="4361551"/>
            <a:ext cx="4089009" cy="27209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0BF2AE-38FC-4996-ADDD-AFFB9B8D8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1853249"/>
            <a:ext cx="4089009" cy="19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9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808D59-4D1A-43FE-A38F-23243448B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49A28-051E-4A3A-ACD3-A1309FF1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603" y="2110155"/>
            <a:ext cx="6288259" cy="29120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комплексного психолого-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тютюну,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ЗСЖ як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D0FFA41-3096-443D-A051-E10D7908093B}"/>
              </a:ext>
            </a:extLst>
          </p:cNvPr>
          <p:cNvSpPr/>
          <p:nvPr/>
        </p:nvSpPr>
        <p:spPr>
          <a:xfrm>
            <a:off x="936675" y="179192"/>
            <a:ext cx="10515600" cy="1508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«Профілактика тютюнопаління серед алкоголізму, наркоманії, заходи в коледжі»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1B4E73-9B78-4D2D-B457-81E4E7DBD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554" y="4902592"/>
            <a:ext cx="2185182" cy="1638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6B1EEF-F359-4722-88C6-0ECA101FF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1920240"/>
            <a:ext cx="5306716" cy="32848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FD65C7-5C48-4F1C-A51F-0E57E56DA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52" y="4902592"/>
            <a:ext cx="2001004" cy="173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F7463-4149-45A8-A1DD-95C1D5FA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4" name="Group 3353">
            <a:extLst>
              <a:ext uri="{FF2B5EF4-FFF2-40B4-BE49-F238E27FC236}">
                <a16:creationId xmlns:a16="http://schemas.microsoft.com/office/drawing/2014/main" id="{8E69D96C-2EF4-4124-9D09-E97DF700FDE5}"/>
              </a:ext>
            </a:extLst>
          </p:cNvPr>
          <p:cNvGrpSpPr/>
          <p:nvPr/>
        </p:nvGrpSpPr>
        <p:grpSpPr>
          <a:xfrm>
            <a:off x="1298917" y="189914"/>
            <a:ext cx="9392530" cy="6478172"/>
            <a:chOff x="0" y="0"/>
            <a:chExt cx="9144000" cy="6857999"/>
          </a:xfrm>
        </p:grpSpPr>
        <p:pic>
          <p:nvPicPr>
            <p:cNvPr id="6" name="Picture 3665">
              <a:extLst>
                <a:ext uri="{FF2B5EF4-FFF2-40B4-BE49-F238E27FC236}">
                  <a16:creationId xmlns:a16="http://schemas.microsoft.com/office/drawing/2014/main" id="{8AAE8057-A51A-43FB-A699-7BB9C80C3D2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01336"/>
              <a:ext cx="9144000" cy="1755649"/>
            </a:xfrm>
            <a:prstGeom prst="rect">
              <a:avLst/>
            </a:prstGeom>
          </p:spPr>
        </p:pic>
        <p:pic>
          <p:nvPicPr>
            <p:cNvPr id="7" name="Picture 3666">
              <a:extLst>
                <a:ext uri="{FF2B5EF4-FFF2-40B4-BE49-F238E27FC236}">
                  <a16:creationId xmlns:a16="http://schemas.microsoft.com/office/drawing/2014/main" id="{FFA30970-BCF3-4B6D-A01A-F2187567DDB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5105401"/>
            </a:xfrm>
            <a:prstGeom prst="rect">
              <a:avLst/>
            </a:prstGeom>
          </p:spPr>
        </p:pic>
        <p:pic>
          <p:nvPicPr>
            <p:cNvPr id="8" name="Picture 3667">
              <a:extLst>
                <a:ext uri="{FF2B5EF4-FFF2-40B4-BE49-F238E27FC236}">
                  <a16:creationId xmlns:a16="http://schemas.microsoft.com/office/drawing/2014/main" id="{FD0FEE02-15F2-41E0-B690-85B46E86310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74440"/>
              <a:ext cx="9137904" cy="2279904"/>
            </a:xfrm>
            <a:prstGeom prst="rect">
              <a:avLst/>
            </a:prstGeom>
          </p:spPr>
        </p:pic>
        <p:pic>
          <p:nvPicPr>
            <p:cNvPr id="9" name="Picture 730">
              <a:extLst>
                <a:ext uri="{FF2B5EF4-FFF2-40B4-BE49-F238E27FC236}">
                  <a16:creationId xmlns:a16="http://schemas.microsoft.com/office/drawing/2014/main" id="{CF8B644B-728C-4426-80AF-B6CED9359FAC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91440"/>
              <a:ext cx="2860548" cy="2423160"/>
            </a:xfrm>
            <a:prstGeom prst="rect">
              <a:avLst/>
            </a:prstGeom>
          </p:spPr>
        </p:pic>
        <p:pic>
          <p:nvPicPr>
            <p:cNvPr id="10" name="Picture 732">
              <a:extLst>
                <a:ext uri="{FF2B5EF4-FFF2-40B4-BE49-F238E27FC236}">
                  <a16:creationId xmlns:a16="http://schemas.microsoft.com/office/drawing/2014/main" id="{5E8FCBC8-2437-4F6B-8C20-3032D31F937B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162800" y="2668524"/>
              <a:ext cx="1630680" cy="1223772"/>
            </a:xfrm>
            <a:prstGeom prst="rect">
              <a:avLst/>
            </a:prstGeom>
          </p:spPr>
        </p:pic>
        <p:pic>
          <p:nvPicPr>
            <p:cNvPr id="11" name="Picture 734">
              <a:extLst>
                <a:ext uri="{FF2B5EF4-FFF2-40B4-BE49-F238E27FC236}">
                  <a16:creationId xmlns:a16="http://schemas.microsoft.com/office/drawing/2014/main" id="{A5C7CF37-D4B8-403E-B53E-EE48C2E5C0C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4363212"/>
              <a:ext cx="2020824" cy="2270760"/>
            </a:xfrm>
            <a:prstGeom prst="rect">
              <a:avLst/>
            </a:prstGeom>
          </p:spPr>
        </p:pic>
        <p:pic>
          <p:nvPicPr>
            <p:cNvPr id="12" name="Picture 736">
              <a:extLst>
                <a:ext uri="{FF2B5EF4-FFF2-40B4-BE49-F238E27FC236}">
                  <a16:creationId xmlns:a16="http://schemas.microsoft.com/office/drawing/2014/main" id="{001D7A0C-4548-4CB8-9DE2-CC7C8B362ACE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047744" y="2923031"/>
              <a:ext cx="4032504" cy="3934968"/>
            </a:xfrm>
            <a:prstGeom prst="rect">
              <a:avLst/>
            </a:prstGeom>
          </p:spPr>
        </p:pic>
        <p:sp>
          <p:nvSpPr>
            <p:cNvPr id="13" name="Shape 737">
              <a:extLst>
                <a:ext uri="{FF2B5EF4-FFF2-40B4-BE49-F238E27FC236}">
                  <a16:creationId xmlns:a16="http://schemas.microsoft.com/office/drawing/2014/main" id="{22F5B562-C58B-4EC6-A9C3-97F43F86B5C3}"/>
                </a:ext>
              </a:extLst>
            </p:cNvPr>
            <p:cNvSpPr/>
            <p:nvPr/>
          </p:nvSpPr>
          <p:spPr>
            <a:xfrm>
              <a:off x="4086352" y="2870327"/>
              <a:ext cx="3956050" cy="3971277"/>
            </a:xfrm>
            <a:custGeom>
              <a:avLst/>
              <a:gdLst/>
              <a:ahLst/>
              <a:cxnLst/>
              <a:rect l="0" t="0" r="0" b="0"/>
              <a:pathLst>
                <a:path w="3956050" h="3971277">
                  <a:moveTo>
                    <a:pt x="1816100" y="0"/>
                  </a:moveTo>
                  <a:lnTo>
                    <a:pt x="2139950" y="0"/>
                  </a:lnTo>
                  <a:lnTo>
                    <a:pt x="2210308" y="399288"/>
                  </a:lnTo>
                  <a:cubicBezTo>
                    <a:pt x="2425065" y="431673"/>
                    <a:pt x="2631059" y="508508"/>
                    <a:pt x="2815717" y="625094"/>
                  </a:cubicBezTo>
                  <a:lnTo>
                    <a:pt x="3129407" y="368300"/>
                  </a:lnTo>
                  <a:lnTo>
                    <a:pt x="3378708" y="582549"/>
                  </a:lnTo>
                  <a:lnTo>
                    <a:pt x="3171698" y="931164"/>
                  </a:lnTo>
                  <a:cubicBezTo>
                    <a:pt x="3315843" y="1097407"/>
                    <a:pt x="3425444" y="1291971"/>
                    <a:pt x="3493770" y="1502918"/>
                  </a:cubicBezTo>
                  <a:lnTo>
                    <a:pt x="3899281" y="1504696"/>
                  </a:lnTo>
                  <a:lnTo>
                    <a:pt x="3956050" y="1834896"/>
                  </a:lnTo>
                  <a:lnTo>
                    <a:pt x="3574542" y="1971929"/>
                  </a:lnTo>
                  <a:cubicBezTo>
                    <a:pt x="3580638" y="2194179"/>
                    <a:pt x="3542665" y="2415413"/>
                    <a:pt x="3462655" y="2622169"/>
                  </a:cubicBezTo>
                  <a:lnTo>
                    <a:pt x="3775964" y="2879433"/>
                  </a:lnTo>
                  <a:lnTo>
                    <a:pt x="3612769" y="3169183"/>
                  </a:lnTo>
                  <a:lnTo>
                    <a:pt x="3230245" y="3034525"/>
                  </a:lnTo>
                  <a:cubicBezTo>
                    <a:pt x="3095625" y="3208871"/>
                    <a:pt x="2927731" y="3353257"/>
                    <a:pt x="2736723" y="3458896"/>
                  </a:cubicBezTo>
                  <a:lnTo>
                    <a:pt x="2810383" y="3857612"/>
                  </a:lnTo>
                  <a:lnTo>
                    <a:pt x="2505583" y="3971277"/>
                  </a:lnTo>
                  <a:lnTo>
                    <a:pt x="2300097" y="3621773"/>
                  </a:lnTo>
                  <a:cubicBezTo>
                    <a:pt x="2087626" y="3666617"/>
                    <a:pt x="1868424" y="3666617"/>
                    <a:pt x="1655953" y="3621773"/>
                  </a:cubicBezTo>
                  <a:lnTo>
                    <a:pt x="1450340" y="3971277"/>
                  </a:lnTo>
                  <a:lnTo>
                    <a:pt x="1145667" y="3857612"/>
                  </a:lnTo>
                  <a:lnTo>
                    <a:pt x="1219200" y="3458896"/>
                  </a:lnTo>
                  <a:cubicBezTo>
                    <a:pt x="1028319" y="3353257"/>
                    <a:pt x="860425" y="3208871"/>
                    <a:pt x="725678" y="3034525"/>
                  </a:cubicBezTo>
                  <a:lnTo>
                    <a:pt x="343281" y="3169183"/>
                  </a:lnTo>
                  <a:lnTo>
                    <a:pt x="180086" y="2879433"/>
                  </a:lnTo>
                  <a:lnTo>
                    <a:pt x="493395" y="2622169"/>
                  </a:lnTo>
                  <a:cubicBezTo>
                    <a:pt x="413385" y="2415413"/>
                    <a:pt x="375285" y="2194179"/>
                    <a:pt x="381508" y="1971929"/>
                  </a:cubicBezTo>
                  <a:lnTo>
                    <a:pt x="0" y="1834896"/>
                  </a:lnTo>
                  <a:lnTo>
                    <a:pt x="56769" y="1504696"/>
                  </a:lnTo>
                  <a:lnTo>
                    <a:pt x="462153" y="1502918"/>
                  </a:lnTo>
                  <a:cubicBezTo>
                    <a:pt x="530606" y="1291971"/>
                    <a:pt x="640207" y="1097407"/>
                    <a:pt x="784352" y="931164"/>
                  </a:cubicBezTo>
                  <a:lnTo>
                    <a:pt x="577342" y="582549"/>
                  </a:lnTo>
                  <a:lnTo>
                    <a:pt x="826643" y="368300"/>
                  </a:lnTo>
                  <a:lnTo>
                    <a:pt x="1140333" y="625094"/>
                  </a:lnTo>
                  <a:cubicBezTo>
                    <a:pt x="1324991" y="508508"/>
                    <a:pt x="1530985" y="431673"/>
                    <a:pt x="1745615" y="399288"/>
                  </a:cubicBezTo>
                  <a:lnTo>
                    <a:pt x="181610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DCE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738">
              <a:extLst>
                <a:ext uri="{FF2B5EF4-FFF2-40B4-BE49-F238E27FC236}">
                  <a16:creationId xmlns:a16="http://schemas.microsoft.com/office/drawing/2014/main" id="{8C3337A3-5753-4F79-BCF9-432C6E905898}"/>
                </a:ext>
              </a:extLst>
            </p:cNvPr>
            <p:cNvSpPr/>
            <p:nvPr/>
          </p:nvSpPr>
          <p:spPr>
            <a:xfrm>
              <a:off x="4086352" y="2870327"/>
              <a:ext cx="3956050" cy="3971277"/>
            </a:xfrm>
            <a:custGeom>
              <a:avLst/>
              <a:gdLst/>
              <a:ahLst/>
              <a:cxnLst/>
              <a:rect l="0" t="0" r="0" b="0"/>
              <a:pathLst>
                <a:path w="3956050" h="3971277">
                  <a:moveTo>
                    <a:pt x="2815717" y="625094"/>
                  </a:moveTo>
                  <a:lnTo>
                    <a:pt x="3129407" y="368300"/>
                  </a:lnTo>
                  <a:lnTo>
                    <a:pt x="3378708" y="582549"/>
                  </a:lnTo>
                  <a:lnTo>
                    <a:pt x="3171698" y="931164"/>
                  </a:lnTo>
                  <a:cubicBezTo>
                    <a:pt x="3315843" y="1097407"/>
                    <a:pt x="3425444" y="1291971"/>
                    <a:pt x="3493770" y="1502918"/>
                  </a:cubicBezTo>
                  <a:lnTo>
                    <a:pt x="3899281" y="1504696"/>
                  </a:lnTo>
                  <a:lnTo>
                    <a:pt x="3956050" y="1834896"/>
                  </a:lnTo>
                  <a:lnTo>
                    <a:pt x="3574542" y="1971929"/>
                  </a:lnTo>
                  <a:cubicBezTo>
                    <a:pt x="3580638" y="2194179"/>
                    <a:pt x="3542665" y="2415413"/>
                    <a:pt x="3462655" y="2622169"/>
                  </a:cubicBezTo>
                  <a:lnTo>
                    <a:pt x="3775964" y="2879433"/>
                  </a:lnTo>
                  <a:lnTo>
                    <a:pt x="3612769" y="3169183"/>
                  </a:lnTo>
                  <a:lnTo>
                    <a:pt x="3230245" y="3034525"/>
                  </a:lnTo>
                  <a:cubicBezTo>
                    <a:pt x="3095625" y="3208871"/>
                    <a:pt x="2927731" y="3353257"/>
                    <a:pt x="2736723" y="3458896"/>
                  </a:cubicBezTo>
                  <a:lnTo>
                    <a:pt x="2810383" y="3857612"/>
                  </a:lnTo>
                  <a:lnTo>
                    <a:pt x="2505583" y="3971277"/>
                  </a:lnTo>
                  <a:lnTo>
                    <a:pt x="2300097" y="3621773"/>
                  </a:lnTo>
                  <a:cubicBezTo>
                    <a:pt x="2087626" y="3666617"/>
                    <a:pt x="1868424" y="3666617"/>
                    <a:pt x="1655953" y="3621773"/>
                  </a:cubicBezTo>
                  <a:lnTo>
                    <a:pt x="1450340" y="3971277"/>
                  </a:lnTo>
                  <a:lnTo>
                    <a:pt x="1145667" y="3857612"/>
                  </a:lnTo>
                  <a:lnTo>
                    <a:pt x="1219200" y="3458896"/>
                  </a:lnTo>
                  <a:cubicBezTo>
                    <a:pt x="1028319" y="3353257"/>
                    <a:pt x="860425" y="3208871"/>
                    <a:pt x="725678" y="3034525"/>
                  </a:cubicBezTo>
                  <a:lnTo>
                    <a:pt x="343281" y="3169183"/>
                  </a:lnTo>
                  <a:lnTo>
                    <a:pt x="180086" y="2879433"/>
                  </a:lnTo>
                  <a:lnTo>
                    <a:pt x="493395" y="2622169"/>
                  </a:lnTo>
                  <a:cubicBezTo>
                    <a:pt x="413385" y="2415413"/>
                    <a:pt x="375285" y="2194179"/>
                    <a:pt x="381508" y="1971929"/>
                  </a:cubicBezTo>
                  <a:lnTo>
                    <a:pt x="0" y="1834896"/>
                  </a:lnTo>
                  <a:lnTo>
                    <a:pt x="56769" y="1504696"/>
                  </a:lnTo>
                  <a:lnTo>
                    <a:pt x="462153" y="1502918"/>
                  </a:lnTo>
                  <a:cubicBezTo>
                    <a:pt x="530606" y="1291971"/>
                    <a:pt x="640207" y="1097407"/>
                    <a:pt x="784352" y="931164"/>
                  </a:cubicBezTo>
                  <a:lnTo>
                    <a:pt x="577342" y="582549"/>
                  </a:lnTo>
                  <a:lnTo>
                    <a:pt x="826643" y="368300"/>
                  </a:lnTo>
                  <a:lnTo>
                    <a:pt x="1140333" y="625094"/>
                  </a:lnTo>
                  <a:cubicBezTo>
                    <a:pt x="1324991" y="508508"/>
                    <a:pt x="1530985" y="431673"/>
                    <a:pt x="1745615" y="399288"/>
                  </a:cubicBezTo>
                  <a:lnTo>
                    <a:pt x="1816100" y="0"/>
                  </a:lnTo>
                  <a:lnTo>
                    <a:pt x="2139950" y="0"/>
                  </a:lnTo>
                  <a:lnTo>
                    <a:pt x="2210308" y="399288"/>
                  </a:lnTo>
                  <a:cubicBezTo>
                    <a:pt x="2425065" y="431673"/>
                    <a:pt x="2631059" y="508508"/>
                    <a:pt x="2815717" y="625094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739">
              <a:extLst>
                <a:ext uri="{FF2B5EF4-FFF2-40B4-BE49-F238E27FC236}">
                  <a16:creationId xmlns:a16="http://schemas.microsoft.com/office/drawing/2014/main" id="{487176CB-ED19-49E5-92D4-3C8C6D3FD65C}"/>
                </a:ext>
              </a:extLst>
            </p:cNvPr>
            <p:cNvSpPr/>
            <p:nvPr/>
          </p:nvSpPr>
          <p:spPr>
            <a:xfrm>
              <a:off x="5140452" y="4074293"/>
              <a:ext cx="2535931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Завдяки проведенню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740">
              <a:extLst>
                <a:ext uri="{FF2B5EF4-FFF2-40B4-BE49-F238E27FC236}">
                  <a16:creationId xmlns:a16="http://schemas.microsoft.com/office/drawing/2014/main" id="{E4E955E6-AFF1-49DB-9BFE-43D0F916863D}"/>
                </a:ext>
              </a:extLst>
            </p:cNvPr>
            <p:cNvSpPr/>
            <p:nvPr/>
          </p:nvSpPr>
          <p:spPr>
            <a:xfrm>
              <a:off x="4963668" y="4273937"/>
              <a:ext cx="3004402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останнього анкетування,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741">
              <a:extLst>
                <a:ext uri="{FF2B5EF4-FFF2-40B4-BE49-F238E27FC236}">
                  <a16:creationId xmlns:a16="http://schemas.microsoft.com/office/drawing/2014/main" id="{AF7F2E5C-9AB5-4B02-A588-06E1A8D65523}"/>
                </a:ext>
              </a:extLst>
            </p:cNvPr>
            <p:cNvSpPr/>
            <p:nvPr/>
          </p:nvSpPr>
          <p:spPr>
            <a:xfrm>
              <a:off x="5298948" y="4472057"/>
              <a:ext cx="2115344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ми дізнались, що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742">
              <a:extLst>
                <a:ext uri="{FF2B5EF4-FFF2-40B4-BE49-F238E27FC236}">
                  <a16:creationId xmlns:a16="http://schemas.microsoft.com/office/drawing/2014/main" id="{7FF5E6C1-A83A-49F2-B87D-394361422F83}"/>
                </a:ext>
              </a:extLst>
            </p:cNvPr>
            <p:cNvSpPr/>
            <p:nvPr/>
          </p:nvSpPr>
          <p:spPr>
            <a:xfrm>
              <a:off x="5181600" y="4671701"/>
              <a:ext cx="2427237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запропоновані нами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743">
              <a:extLst>
                <a:ext uri="{FF2B5EF4-FFF2-40B4-BE49-F238E27FC236}">
                  <a16:creationId xmlns:a16="http://schemas.microsoft.com/office/drawing/2014/main" id="{0000F98B-8D70-40CE-B65D-86E0D9496421}"/>
                </a:ext>
              </a:extLst>
            </p:cNvPr>
            <p:cNvSpPr/>
            <p:nvPr/>
          </p:nvSpPr>
          <p:spPr>
            <a:xfrm>
              <a:off x="4953000" y="4871345"/>
              <a:ext cx="3034806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шляхи покращення стану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744">
              <a:extLst>
                <a:ext uri="{FF2B5EF4-FFF2-40B4-BE49-F238E27FC236}">
                  <a16:creationId xmlns:a16="http://schemas.microsoft.com/office/drawing/2014/main" id="{9FA88A6D-9558-41CA-8D1C-1EAF47ADE1F9}"/>
                </a:ext>
              </a:extLst>
            </p:cNvPr>
            <p:cNvSpPr/>
            <p:nvPr/>
          </p:nvSpPr>
          <p:spPr>
            <a:xfrm>
              <a:off x="5149596" y="5069464"/>
              <a:ext cx="2512114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здоров’я до вподоби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745">
              <a:extLst>
                <a:ext uri="{FF2B5EF4-FFF2-40B4-BE49-F238E27FC236}">
                  <a16:creationId xmlns:a16="http://schemas.microsoft.com/office/drawing/2014/main" id="{96368057-B78B-4C77-BF72-77064ED171C0}"/>
                </a:ext>
              </a:extLst>
            </p:cNvPr>
            <p:cNvSpPr/>
            <p:nvPr/>
          </p:nvSpPr>
          <p:spPr>
            <a:xfrm>
              <a:off x="5068824" y="5269265"/>
              <a:ext cx="2725241" cy="2434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 dirty="0" err="1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більшості</a:t>
              </a:r>
              <a:r>
                <a:rPr lang="ru-RU" sz="1500" dirty="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lang="ru-RU" sz="1500" dirty="0" err="1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реципієнтів</a:t>
              </a:r>
              <a:r>
                <a:rPr lang="ru-RU" sz="1500" dirty="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.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746">
              <a:extLst>
                <a:ext uri="{FF2B5EF4-FFF2-40B4-BE49-F238E27FC236}">
                  <a16:creationId xmlns:a16="http://schemas.microsoft.com/office/drawing/2014/main" id="{639FFC8F-579E-4CDB-A5F2-0C6EC5AB43F2}"/>
                </a:ext>
              </a:extLst>
            </p:cNvPr>
            <p:cNvSpPr/>
            <p:nvPr/>
          </p:nvSpPr>
          <p:spPr>
            <a:xfrm>
              <a:off x="7118858" y="5269265"/>
              <a:ext cx="76385" cy="2434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747">
              <a:extLst>
                <a:ext uri="{FF2B5EF4-FFF2-40B4-BE49-F238E27FC236}">
                  <a16:creationId xmlns:a16="http://schemas.microsoft.com/office/drawing/2014/main" id="{4C23CEF5-846A-40EE-BE9B-56CE8DF1A21D}"/>
                </a:ext>
              </a:extLst>
            </p:cNvPr>
            <p:cNvSpPr/>
            <p:nvPr/>
          </p:nvSpPr>
          <p:spPr>
            <a:xfrm>
              <a:off x="6065520" y="5469083"/>
              <a:ext cx="76263" cy="2430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749">
              <a:extLst>
                <a:ext uri="{FF2B5EF4-FFF2-40B4-BE49-F238E27FC236}">
                  <a16:creationId xmlns:a16="http://schemas.microsoft.com/office/drawing/2014/main" id="{79350418-914D-46DE-A684-005F7F77E0C1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957072" y="2560320"/>
              <a:ext cx="3482340" cy="3691128"/>
            </a:xfrm>
            <a:prstGeom prst="rect">
              <a:avLst/>
            </a:prstGeom>
          </p:spPr>
        </p:pic>
        <p:sp>
          <p:nvSpPr>
            <p:cNvPr id="25" name="Shape 750">
              <a:extLst>
                <a:ext uri="{FF2B5EF4-FFF2-40B4-BE49-F238E27FC236}">
                  <a16:creationId xmlns:a16="http://schemas.microsoft.com/office/drawing/2014/main" id="{EDFE19F2-C882-45A3-98FB-70F66E9AA62C}"/>
                </a:ext>
              </a:extLst>
            </p:cNvPr>
            <p:cNvSpPr/>
            <p:nvPr/>
          </p:nvSpPr>
          <p:spPr>
            <a:xfrm>
              <a:off x="1001027" y="2514346"/>
              <a:ext cx="3394316" cy="3607930"/>
            </a:xfrm>
            <a:custGeom>
              <a:avLst/>
              <a:gdLst/>
              <a:ahLst/>
              <a:cxnLst/>
              <a:rect l="0" t="0" r="0" b="0"/>
              <a:pathLst>
                <a:path w="3394316" h="3607930">
                  <a:moveTo>
                    <a:pt x="1486014" y="0"/>
                  </a:moveTo>
                  <a:lnTo>
                    <a:pt x="1908289" y="0"/>
                  </a:lnTo>
                  <a:lnTo>
                    <a:pt x="2038591" y="554101"/>
                  </a:lnTo>
                  <a:cubicBezTo>
                    <a:pt x="2267699" y="612902"/>
                    <a:pt x="2476614" y="729615"/>
                    <a:pt x="2643620" y="892556"/>
                  </a:cubicBezTo>
                  <a:lnTo>
                    <a:pt x="3186290" y="720852"/>
                  </a:lnTo>
                  <a:lnTo>
                    <a:pt x="3394316" y="1069975"/>
                  </a:lnTo>
                  <a:lnTo>
                    <a:pt x="2984995" y="1465453"/>
                  </a:lnTo>
                  <a:cubicBezTo>
                    <a:pt x="3047098" y="1687068"/>
                    <a:pt x="3047098" y="1920748"/>
                    <a:pt x="2984995" y="2142363"/>
                  </a:cubicBezTo>
                  <a:lnTo>
                    <a:pt x="3394316" y="2537968"/>
                  </a:lnTo>
                  <a:lnTo>
                    <a:pt x="3186290" y="2887091"/>
                  </a:lnTo>
                  <a:lnTo>
                    <a:pt x="2643620" y="2715387"/>
                  </a:lnTo>
                  <a:cubicBezTo>
                    <a:pt x="2476614" y="2878201"/>
                    <a:pt x="2267699" y="2995041"/>
                    <a:pt x="2038591" y="3053842"/>
                  </a:cubicBezTo>
                  <a:lnTo>
                    <a:pt x="1908289" y="3607930"/>
                  </a:lnTo>
                  <a:lnTo>
                    <a:pt x="1486014" y="3607930"/>
                  </a:lnTo>
                  <a:lnTo>
                    <a:pt x="1355839" y="3053842"/>
                  </a:lnTo>
                  <a:cubicBezTo>
                    <a:pt x="1126604" y="2995041"/>
                    <a:pt x="917816" y="2878201"/>
                    <a:pt x="750684" y="2715387"/>
                  </a:cubicBezTo>
                  <a:lnTo>
                    <a:pt x="208051" y="2887091"/>
                  </a:lnTo>
                  <a:lnTo>
                    <a:pt x="0" y="2537968"/>
                  </a:lnTo>
                  <a:lnTo>
                    <a:pt x="409308" y="2142363"/>
                  </a:lnTo>
                  <a:cubicBezTo>
                    <a:pt x="347332" y="1920748"/>
                    <a:pt x="347332" y="1687068"/>
                    <a:pt x="409308" y="1465453"/>
                  </a:cubicBezTo>
                  <a:lnTo>
                    <a:pt x="0" y="1069975"/>
                  </a:lnTo>
                  <a:lnTo>
                    <a:pt x="208051" y="720852"/>
                  </a:lnTo>
                  <a:lnTo>
                    <a:pt x="750684" y="892556"/>
                  </a:lnTo>
                  <a:cubicBezTo>
                    <a:pt x="917816" y="729615"/>
                    <a:pt x="1126604" y="612902"/>
                    <a:pt x="1355839" y="554101"/>
                  </a:cubicBezTo>
                  <a:lnTo>
                    <a:pt x="148601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E64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Shape 751">
              <a:extLst>
                <a:ext uri="{FF2B5EF4-FFF2-40B4-BE49-F238E27FC236}">
                  <a16:creationId xmlns:a16="http://schemas.microsoft.com/office/drawing/2014/main" id="{EA4E0A6C-256A-43B6-B518-C1BA718AFD79}"/>
                </a:ext>
              </a:extLst>
            </p:cNvPr>
            <p:cNvSpPr/>
            <p:nvPr/>
          </p:nvSpPr>
          <p:spPr>
            <a:xfrm>
              <a:off x="1001027" y="2514346"/>
              <a:ext cx="3394316" cy="3607930"/>
            </a:xfrm>
            <a:custGeom>
              <a:avLst/>
              <a:gdLst/>
              <a:ahLst/>
              <a:cxnLst/>
              <a:rect l="0" t="0" r="0" b="0"/>
              <a:pathLst>
                <a:path w="3394316" h="3607930">
                  <a:moveTo>
                    <a:pt x="2643620" y="892556"/>
                  </a:moveTo>
                  <a:lnTo>
                    <a:pt x="3186290" y="720852"/>
                  </a:lnTo>
                  <a:lnTo>
                    <a:pt x="3394316" y="1069975"/>
                  </a:lnTo>
                  <a:lnTo>
                    <a:pt x="2984995" y="1465453"/>
                  </a:lnTo>
                  <a:cubicBezTo>
                    <a:pt x="3047098" y="1687068"/>
                    <a:pt x="3047098" y="1920748"/>
                    <a:pt x="2984995" y="2142363"/>
                  </a:cubicBezTo>
                  <a:lnTo>
                    <a:pt x="3394316" y="2537968"/>
                  </a:lnTo>
                  <a:lnTo>
                    <a:pt x="3186290" y="2887091"/>
                  </a:lnTo>
                  <a:lnTo>
                    <a:pt x="2643620" y="2715387"/>
                  </a:lnTo>
                  <a:cubicBezTo>
                    <a:pt x="2476614" y="2878201"/>
                    <a:pt x="2267699" y="2995041"/>
                    <a:pt x="2038591" y="3053842"/>
                  </a:cubicBezTo>
                  <a:lnTo>
                    <a:pt x="1908289" y="3607930"/>
                  </a:lnTo>
                  <a:lnTo>
                    <a:pt x="1486014" y="3607930"/>
                  </a:lnTo>
                  <a:lnTo>
                    <a:pt x="1355839" y="3053842"/>
                  </a:lnTo>
                  <a:cubicBezTo>
                    <a:pt x="1126604" y="2995041"/>
                    <a:pt x="917816" y="2878201"/>
                    <a:pt x="750684" y="2715387"/>
                  </a:cubicBezTo>
                  <a:lnTo>
                    <a:pt x="208051" y="2887091"/>
                  </a:lnTo>
                  <a:lnTo>
                    <a:pt x="0" y="2537968"/>
                  </a:lnTo>
                  <a:lnTo>
                    <a:pt x="409308" y="2142363"/>
                  </a:lnTo>
                  <a:cubicBezTo>
                    <a:pt x="347332" y="1920748"/>
                    <a:pt x="347332" y="1687068"/>
                    <a:pt x="409308" y="1465453"/>
                  </a:cubicBezTo>
                  <a:lnTo>
                    <a:pt x="0" y="1069975"/>
                  </a:lnTo>
                  <a:lnTo>
                    <a:pt x="208051" y="720852"/>
                  </a:lnTo>
                  <a:lnTo>
                    <a:pt x="750684" y="892556"/>
                  </a:lnTo>
                  <a:cubicBezTo>
                    <a:pt x="917816" y="729615"/>
                    <a:pt x="1126604" y="612902"/>
                    <a:pt x="1355839" y="554101"/>
                  </a:cubicBezTo>
                  <a:lnTo>
                    <a:pt x="1486014" y="0"/>
                  </a:lnTo>
                  <a:lnTo>
                    <a:pt x="1908289" y="0"/>
                  </a:lnTo>
                  <a:lnTo>
                    <a:pt x="2038591" y="554101"/>
                  </a:lnTo>
                  <a:cubicBezTo>
                    <a:pt x="2267699" y="612902"/>
                    <a:pt x="2476614" y="729615"/>
                    <a:pt x="2643620" y="892556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Rectangle 752">
              <a:extLst>
                <a:ext uri="{FF2B5EF4-FFF2-40B4-BE49-F238E27FC236}">
                  <a16:creationId xmlns:a16="http://schemas.microsoft.com/office/drawing/2014/main" id="{CBD435F8-64D3-4B5A-AD18-39B7FE613A49}"/>
                </a:ext>
              </a:extLst>
            </p:cNvPr>
            <p:cNvSpPr/>
            <p:nvPr/>
          </p:nvSpPr>
          <p:spPr>
            <a:xfrm>
              <a:off x="1910207" y="3809548"/>
              <a:ext cx="2199545" cy="324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Саме це буде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753">
              <a:extLst>
                <a:ext uri="{FF2B5EF4-FFF2-40B4-BE49-F238E27FC236}">
                  <a16:creationId xmlns:a16="http://schemas.microsoft.com/office/drawing/2014/main" id="{2A8A36CF-3F7A-4DD0-BED2-414A3162D3F1}"/>
                </a:ext>
              </a:extLst>
            </p:cNvPr>
            <p:cNvSpPr/>
            <p:nvPr/>
          </p:nvSpPr>
          <p:spPr>
            <a:xfrm>
              <a:off x="2233295" y="4074724"/>
              <a:ext cx="1340443" cy="32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першим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754">
              <a:extLst>
                <a:ext uri="{FF2B5EF4-FFF2-40B4-BE49-F238E27FC236}">
                  <a16:creationId xmlns:a16="http://schemas.microsoft.com/office/drawing/2014/main" id="{1BC3E4EB-ECC7-4B84-8F5C-4865A677C514}"/>
                </a:ext>
              </a:extLst>
            </p:cNvPr>
            <p:cNvSpPr/>
            <p:nvPr/>
          </p:nvSpPr>
          <p:spPr>
            <a:xfrm>
              <a:off x="2093087" y="4341424"/>
              <a:ext cx="1713126" cy="32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кроком до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755">
              <a:extLst>
                <a:ext uri="{FF2B5EF4-FFF2-40B4-BE49-F238E27FC236}">
                  <a16:creationId xmlns:a16="http://schemas.microsoft.com/office/drawing/2014/main" id="{318254E1-FE6E-44A4-9701-9F601F93EFD5}"/>
                </a:ext>
              </a:extLst>
            </p:cNvPr>
            <p:cNvSpPr/>
            <p:nvPr/>
          </p:nvSpPr>
          <p:spPr>
            <a:xfrm>
              <a:off x="1827911" y="4606600"/>
              <a:ext cx="2418213" cy="32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здорової нації.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756">
              <a:extLst>
                <a:ext uri="{FF2B5EF4-FFF2-40B4-BE49-F238E27FC236}">
                  <a16:creationId xmlns:a16="http://schemas.microsoft.com/office/drawing/2014/main" id="{5D61B1CC-DEED-4170-B652-09138CD4F5D0}"/>
                </a:ext>
              </a:extLst>
            </p:cNvPr>
            <p:cNvSpPr/>
            <p:nvPr/>
          </p:nvSpPr>
          <p:spPr>
            <a:xfrm>
              <a:off x="3646297" y="4606600"/>
              <a:ext cx="101887" cy="324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758">
              <a:extLst>
                <a:ext uri="{FF2B5EF4-FFF2-40B4-BE49-F238E27FC236}">
                  <a16:creationId xmlns:a16="http://schemas.microsoft.com/office/drawing/2014/main" id="{AF3C48B8-DA88-4ADF-87C7-D7252D6EFCF5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522220" y="102108"/>
              <a:ext cx="3930396" cy="4151376"/>
            </a:xfrm>
            <a:prstGeom prst="rect">
              <a:avLst/>
            </a:prstGeom>
          </p:spPr>
        </p:pic>
        <p:sp>
          <p:nvSpPr>
            <p:cNvPr id="33" name="Shape 760">
              <a:extLst>
                <a:ext uri="{FF2B5EF4-FFF2-40B4-BE49-F238E27FC236}">
                  <a16:creationId xmlns:a16="http://schemas.microsoft.com/office/drawing/2014/main" id="{0DC237A3-C1F6-4527-ACD4-C811086BA850}"/>
                </a:ext>
              </a:extLst>
            </p:cNvPr>
            <p:cNvSpPr/>
            <p:nvPr/>
          </p:nvSpPr>
          <p:spPr>
            <a:xfrm>
              <a:off x="2560955" y="48133"/>
              <a:ext cx="3852799" cy="4075938"/>
            </a:xfrm>
            <a:custGeom>
              <a:avLst/>
              <a:gdLst/>
              <a:ahLst/>
              <a:cxnLst/>
              <a:rect l="0" t="0" r="0" b="0"/>
              <a:pathLst>
                <a:path w="3852799" h="4075938">
                  <a:moveTo>
                    <a:pt x="1600835" y="0"/>
                  </a:moveTo>
                  <a:lnTo>
                    <a:pt x="1886712" y="532511"/>
                  </a:lnTo>
                  <a:cubicBezTo>
                    <a:pt x="2132203" y="538099"/>
                    <a:pt x="2375154" y="614680"/>
                    <a:pt x="2590546" y="754507"/>
                  </a:cubicBezTo>
                  <a:lnTo>
                    <a:pt x="3117215" y="457835"/>
                  </a:lnTo>
                  <a:lnTo>
                    <a:pt x="3442970" y="811784"/>
                  </a:lnTo>
                  <a:lnTo>
                    <a:pt x="3103626" y="1312037"/>
                  </a:lnTo>
                  <a:cubicBezTo>
                    <a:pt x="3232531" y="1546352"/>
                    <a:pt x="3303270" y="1810766"/>
                    <a:pt x="3308858" y="2078102"/>
                  </a:cubicBezTo>
                  <a:lnTo>
                    <a:pt x="3852799" y="2341627"/>
                  </a:lnTo>
                  <a:lnTo>
                    <a:pt x="3747770" y="2811018"/>
                  </a:lnTo>
                  <a:lnTo>
                    <a:pt x="3143377" y="2817368"/>
                  </a:lnTo>
                  <a:cubicBezTo>
                    <a:pt x="3026664" y="3046222"/>
                    <a:pt x="2854579" y="3234055"/>
                    <a:pt x="2644775" y="3361564"/>
                  </a:cubicBezTo>
                  <a:lnTo>
                    <a:pt x="2663444" y="3965702"/>
                  </a:lnTo>
                  <a:lnTo>
                    <a:pt x="2252091" y="4075938"/>
                  </a:lnTo>
                  <a:lnTo>
                    <a:pt x="1966214" y="3543427"/>
                  </a:lnTo>
                  <a:cubicBezTo>
                    <a:pt x="1720723" y="3537839"/>
                    <a:pt x="1477645" y="3461258"/>
                    <a:pt x="1262253" y="3321431"/>
                  </a:cubicBezTo>
                  <a:lnTo>
                    <a:pt x="735711" y="3618103"/>
                  </a:lnTo>
                  <a:lnTo>
                    <a:pt x="409956" y="3264154"/>
                  </a:lnTo>
                  <a:lnTo>
                    <a:pt x="749300" y="2763902"/>
                  </a:lnTo>
                  <a:cubicBezTo>
                    <a:pt x="620395" y="2529586"/>
                    <a:pt x="549529" y="2265172"/>
                    <a:pt x="543941" y="1997837"/>
                  </a:cubicBezTo>
                  <a:lnTo>
                    <a:pt x="0" y="1734312"/>
                  </a:lnTo>
                  <a:lnTo>
                    <a:pt x="105156" y="1264921"/>
                  </a:lnTo>
                  <a:lnTo>
                    <a:pt x="709549" y="1258571"/>
                  </a:lnTo>
                  <a:cubicBezTo>
                    <a:pt x="826135" y="1029716"/>
                    <a:pt x="998220" y="841883"/>
                    <a:pt x="1208151" y="714375"/>
                  </a:cubicBezTo>
                  <a:lnTo>
                    <a:pt x="1189482" y="110236"/>
                  </a:lnTo>
                  <a:lnTo>
                    <a:pt x="160083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802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762">
              <a:extLst>
                <a:ext uri="{FF2B5EF4-FFF2-40B4-BE49-F238E27FC236}">
                  <a16:creationId xmlns:a16="http://schemas.microsoft.com/office/drawing/2014/main" id="{EEEF7DFD-E7F4-42E3-821D-7BF5F3474EDF}"/>
                </a:ext>
              </a:extLst>
            </p:cNvPr>
            <p:cNvSpPr/>
            <p:nvPr/>
          </p:nvSpPr>
          <p:spPr>
            <a:xfrm>
              <a:off x="2560955" y="48133"/>
              <a:ext cx="3852799" cy="4075938"/>
            </a:xfrm>
            <a:custGeom>
              <a:avLst/>
              <a:gdLst/>
              <a:ahLst/>
              <a:cxnLst/>
              <a:rect l="0" t="0" r="0" b="0"/>
              <a:pathLst>
                <a:path w="3852799" h="4075938">
                  <a:moveTo>
                    <a:pt x="2590546" y="754507"/>
                  </a:moveTo>
                  <a:lnTo>
                    <a:pt x="3117215" y="457835"/>
                  </a:lnTo>
                  <a:lnTo>
                    <a:pt x="3442970" y="811784"/>
                  </a:lnTo>
                  <a:lnTo>
                    <a:pt x="3103626" y="1312037"/>
                  </a:lnTo>
                  <a:cubicBezTo>
                    <a:pt x="3232531" y="1546352"/>
                    <a:pt x="3303270" y="1810766"/>
                    <a:pt x="3308858" y="2078102"/>
                  </a:cubicBezTo>
                  <a:lnTo>
                    <a:pt x="3852799" y="2341627"/>
                  </a:lnTo>
                  <a:lnTo>
                    <a:pt x="3747770" y="2811018"/>
                  </a:lnTo>
                  <a:lnTo>
                    <a:pt x="3143377" y="2817368"/>
                  </a:lnTo>
                  <a:cubicBezTo>
                    <a:pt x="3026664" y="3046222"/>
                    <a:pt x="2854579" y="3234055"/>
                    <a:pt x="2644775" y="3361564"/>
                  </a:cubicBezTo>
                  <a:lnTo>
                    <a:pt x="2663444" y="3965702"/>
                  </a:lnTo>
                  <a:lnTo>
                    <a:pt x="2252091" y="4075938"/>
                  </a:lnTo>
                  <a:lnTo>
                    <a:pt x="1966214" y="3543427"/>
                  </a:lnTo>
                  <a:cubicBezTo>
                    <a:pt x="1720723" y="3537839"/>
                    <a:pt x="1477645" y="3461258"/>
                    <a:pt x="1262253" y="3321431"/>
                  </a:cubicBezTo>
                  <a:lnTo>
                    <a:pt x="735711" y="3618103"/>
                  </a:lnTo>
                  <a:lnTo>
                    <a:pt x="409956" y="3264154"/>
                  </a:lnTo>
                  <a:lnTo>
                    <a:pt x="749300" y="2763902"/>
                  </a:lnTo>
                  <a:cubicBezTo>
                    <a:pt x="620395" y="2529586"/>
                    <a:pt x="549529" y="2265172"/>
                    <a:pt x="543941" y="1997837"/>
                  </a:cubicBezTo>
                  <a:lnTo>
                    <a:pt x="0" y="1734312"/>
                  </a:lnTo>
                  <a:lnTo>
                    <a:pt x="105156" y="1264921"/>
                  </a:lnTo>
                  <a:lnTo>
                    <a:pt x="709549" y="1258571"/>
                  </a:lnTo>
                  <a:cubicBezTo>
                    <a:pt x="826135" y="1029716"/>
                    <a:pt x="998220" y="841883"/>
                    <a:pt x="1208151" y="714375"/>
                  </a:cubicBezTo>
                  <a:lnTo>
                    <a:pt x="1189482" y="110236"/>
                  </a:lnTo>
                  <a:lnTo>
                    <a:pt x="1600835" y="0"/>
                  </a:lnTo>
                  <a:lnTo>
                    <a:pt x="1886712" y="532511"/>
                  </a:lnTo>
                  <a:cubicBezTo>
                    <a:pt x="2132203" y="538099"/>
                    <a:pt x="2375154" y="614680"/>
                    <a:pt x="2590546" y="754507"/>
                  </a:cubicBez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Rectangle 763">
              <a:extLst>
                <a:ext uri="{FF2B5EF4-FFF2-40B4-BE49-F238E27FC236}">
                  <a16:creationId xmlns:a16="http://schemas.microsoft.com/office/drawing/2014/main" id="{A8F1AB46-B4F5-4502-A656-8EA2493EABCC}"/>
                </a:ext>
              </a:extLst>
            </p:cNvPr>
            <p:cNvSpPr/>
            <p:nvPr/>
          </p:nvSpPr>
          <p:spPr>
            <a:xfrm>
              <a:off x="3458845" y="1269219"/>
              <a:ext cx="3011801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Соціальний  проект 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764">
              <a:extLst>
                <a:ext uri="{FF2B5EF4-FFF2-40B4-BE49-F238E27FC236}">
                  <a16:creationId xmlns:a16="http://schemas.microsoft.com/office/drawing/2014/main" id="{5F7A81B5-0645-45FE-A972-07212432CDE5}"/>
                </a:ext>
              </a:extLst>
            </p:cNvPr>
            <p:cNvSpPr/>
            <p:nvPr/>
          </p:nvSpPr>
          <p:spPr>
            <a:xfrm>
              <a:off x="3626485" y="1508487"/>
              <a:ext cx="159316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«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765">
              <a:extLst>
                <a:ext uri="{FF2B5EF4-FFF2-40B4-BE49-F238E27FC236}">
                  <a16:creationId xmlns:a16="http://schemas.microsoft.com/office/drawing/2014/main" id="{0BFCB7B8-DABF-49BA-B177-F685D64C7505}"/>
                </a:ext>
              </a:extLst>
            </p:cNvPr>
            <p:cNvSpPr/>
            <p:nvPr/>
          </p:nvSpPr>
          <p:spPr>
            <a:xfrm>
              <a:off x="3746881" y="1508487"/>
              <a:ext cx="1208247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Здорвим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Rectangle 766">
              <a:extLst>
                <a:ext uri="{FF2B5EF4-FFF2-40B4-BE49-F238E27FC236}">
                  <a16:creationId xmlns:a16="http://schemas.microsoft.com/office/drawing/2014/main" id="{73095E61-9196-4FCD-9677-D253A43D1AFA}"/>
                </a:ext>
              </a:extLst>
            </p:cNvPr>
            <p:cNvSpPr/>
            <p:nvPr/>
          </p:nvSpPr>
          <p:spPr>
            <a:xfrm>
              <a:off x="4655185" y="1508487"/>
              <a:ext cx="91515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767">
              <a:extLst>
                <a:ext uri="{FF2B5EF4-FFF2-40B4-BE49-F238E27FC236}">
                  <a16:creationId xmlns:a16="http://schemas.microsoft.com/office/drawing/2014/main" id="{194825F7-C649-47D0-B0B3-D40A0E587B2E}"/>
                </a:ext>
              </a:extLst>
            </p:cNvPr>
            <p:cNvSpPr/>
            <p:nvPr/>
          </p:nvSpPr>
          <p:spPr>
            <a:xfrm>
              <a:off x="4722241" y="1508487"/>
              <a:ext cx="723002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бути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Rectangle 768">
              <a:extLst>
                <a:ext uri="{FF2B5EF4-FFF2-40B4-BE49-F238E27FC236}">
                  <a16:creationId xmlns:a16="http://schemas.microsoft.com/office/drawing/2014/main" id="{4001D18D-D955-480A-B4F2-02B1BAD561DF}"/>
                </a:ext>
              </a:extLst>
            </p:cNvPr>
            <p:cNvSpPr/>
            <p:nvPr/>
          </p:nvSpPr>
          <p:spPr>
            <a:xfrm>
              <a:off x="5265166" y="1508487"/>
              <a:ext cx="111582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–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769">
              <a:extLst>
                <a:ext uri="{FF2B5EF4-FFF2-40B4-BE49-F238E27FC236}">
                  <a16:creationId xmlns:a16="http://schemas.microsoft.com/office/drawing/2014/main" id="{B21C38AA-38D5-441B-B565-D65E2C1463C7}"/>
                </a:ext>
              </a:extLst>
            </p:cNvPr>
            <p:cNvSpPr/>
            <p:nvPr/>
          </p:nvSpPr>
          <p:spPr>
            <a:xfrm>
              <a:off x="5348986" y="1508487"/>
              <a:ext cx="91515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Rectangle 770">
              <a:extLst>
                <a:ext uri="{FF2B5EF4-FFF2-40B4-BE49-F238E27FC236}">
                  <a16:creationId xmlns:a16="http://schemas.microsoft.com/office/drawing/2014/main" id="{E52C4FD5-F549-4D2F-A3FC-34A964FA3CE4}"/>
                </a:ext>
              </a:extLst>
            </p:cNvPr>
            <p:cNvSpPr/>
            <p:nvPr/>
          </p:nvSpPr>
          <p:spPr>
            <a:xfrm>
              <a:off x="3635629" y="1747784"/>
              <a:ext cx="2357305" cy="2921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модно!»  має 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771">
              <a:extLst>
                <a:ext uri="{FF2B5EF4-FFF2-40B4-BE49-F238E27FC236}">
                  <a16:creationId xmlns:a16="http://schemas.microsoft.com/office/drawing/2014/main" id="{38546185-2897-4BCB-ABCB-ED36E1198742}"/>
                </a:ext>
              </a:extLst>
            </p:cNvPr>
            <p:cNvSpPr/>
            <p:nvPr/>
          </p:nvSpPr>
          <p:spPr>
            <a:xfrm>
              <a:off x="3443605" y="1987277"/>
              <a:ext cx="2869207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меті популяризацію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772">
              <a:extLst>
                <a:ext uri="{FF2B5EF4-FFF2-40B4-BE49-F238E27FC236}">
                  <a16:creationId xmlns:a16="http://schemas.microsoft.com/office/drawing/2014/main" id="{144AE13B-20E5-47C8-91EA-2989C75F1B37}"/>
                </a:ext>
              </a:extLst>
            </p:cNvPr>
            <p:cNvSpPr/>
            <p:nvPr/>
          </p:nvSpPr>
          <p:spPr>
            <a:xfrm>
              <a:off x="3496945" y="2225021"/>
              <a:ext cx="2724181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здорового способу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773">
              <a:extLst>
                <a:ext uri="{FF2B5EF4-FFF2-40B4-BE49-F238E27FC236}">
                  <a16:creationId xmlns:a16="http://schemas.microsoft.com/office/drawing/2014/main" id="{082A7817-4A4C-4C89-AFDE-0F825A93C4D3}"/>
                </a:ext>
              </a:extLst>
            </p:cNvPr>
            <p:cNvSpPr/>
            <p:nvPr/>
          </p:nvSpPr>
          <p:spPr>
            <a:xfrm>
              <a:off x="3827653" y="2464289"/>
              <a:ext cx="1845511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життя серед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774">
              <a:extLst>
                <a:ext uri="{FF2B5EF4-FFF2-40B4-BE49-F238E27FC236}">
                  <a16:creationId xmlns:a16="http://schemas.microsoft.com/office/drawing/2014/main" id="{4EB79D29-C44D-48D1-9F35-6FD6B77FD8A7}"/>
                </a:ext>
              </a:extLst>
            </p:cNvPr>
            <p:cNvSpPr/>
            <p:nvPr/>
          </p:nvSpPr>
          <p:spPr>
            <a:xfrm>
              <a:off x="4002913" y="2703557"/>
              <a:ext cx="1380333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студенті.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7" name="Rectangle 775">
              <a:extLst>
                <a:ext uri="{FF2B5EF4-FFF2-40B4-BE49-F238E27FC236}">
                  <a16:creationId xmlns:a16="http://schemas.microsoft.com/office/drawing/2014/main" id="{0E348E5E-9F91-4FA8-A10A-8144D62FD64D}"/>
                </a:ext>
              </a:extLst>
            </p:cNvPr>
            <p:cNvSpPr/>
            <p:nvPr/>
          </p:nvSpPr>
          <p:spPr>
            <a:xfrm>
              <a:off x="5039614" y="2703557"/>
              <a:ext cx="91515" cy="2917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8" name="Picture 777">
              <a:extLst>
                <a:ext uri="{FF2B5EF4-FFF2-40B4-BE49-F238E27FC236}">
                  <a16:creationId xmlns:a16="http://schemas.microsoft.com/office/drawing/2014/main" id="{4602249D-1779-4498-AF7C-8578BD83F19D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6558199" y="3205347"/>
              <a:ext cx="2235708" cy="3387852"/>
            </a:xfrm>
            <a:prstGeom prst="rect">
              <a:avLst/>
            </a:prstGeom>
          </p:spPr>
        </p:pic>
        <p:sp>
          <p:nvSpPr>
            <p:cNvPr id="49" name="Shape 778">
              <a:extLst>
                <a:ext uri="{FF2B5EF4-FFF2-40B4-BE49-F238E27FC236}">
                  <a16:creationId xmlns:a16="http://schemas.microsoft.com/office/drawing/2014/main" id="{8AA959FC-EEBA-4147-9D3D-9B7FE419E134}"/>
                </a:ext>
              </a:extLst>
            </p:cNvPr>
            <p:cNvSpPr/>
            <p:nvPr/>
          </p:nvSpPr>
          <p:spPr>
            <a:xfrm>
              <a:off x="5505577" y="2930046"/>
              <a:ext cx="2200148" cy="3338116"/>
            </a:xfrm>
            <a:custGeom>
              <a:avLst/>
              <a:gdLst/>
              <a:ahLst/>
              <a:cxnLst/>
              <a:rect l="0" t="0" r="0" b="0"/>
              <a:pathLst>
                <a:path w="2200148" h="3338116">
                  <a:moveTo>
                    <a:pt x="196627" y="14697"/>
                  </a:moveTo>
                  <a:cubicBezTo>
                    <a:pt x="1172117" y="0"/>
                    <a:pt x="2019514" y="726237"/>
                    <a:pt x="2135124" y="1716122"/>
                  </a:cubicBezTo>
                  <a:cubicBezTo>
                    <a:pt x="2200148" y="2273398"/>
                    <a:pt x="2018919" y="2831335"/>
                    <a:pt x="1638554" y="3243894"/>
                  </a:cubicBezTo>
                  <a:lnTo>
                    <a:pt x="1725295" y="3338116"/>
                  </a:lnTo>
                  <a:lnTo>
                    <a:pt x="1461008" y="3285410"/>
                  </a:lnTo>
                  <a:lnTo>
                    <a:pt x="1421257" y="3007497"/>
                  </a:lnTo>
                  <a:lnTo>
                    <a:pt x="1507871" y="3101692"/>
                  </a:lnTo>
                  <a:cubicBezTo>
                    <a:pt x="2149729" y="2392271"/>
                    <a:pt x="2095119" y="1296768"/>
                    <a:pt x="1385697" y="654910"/>
                  </a:cubicBezTo>
                  <a:cubicBezTo>
                    <a:pt x="1015365" y="319757"/>
                    <a:pt x="518414" y="160880"/>
                    <a:pt x="22352" y="218792"/>
                  </a:cubicBezTo>
                  <a:lnTo>
                    <a:pt x="0" y="27657"/>
                  </a:lnTo>
                  <a:cubicBezTo>
                    <a:pt x="65992" y="19950"/>
                    <a:pt x="131594" y="15677"/>
                    <a:pt x="196627" y="14697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DCE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0" name="Picture 780">
              <a:extLst>
                <a:ext uri="{FF2B5EF4-FFF2-40B4-BE49-F238E27FC236}">
                  <a16:creationId xmlns:a16="http://schemas.microsoft.com/office/drawing/2014/main" id="{FE28B146-F566-43AF-A1A3-43B3DAF79927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1580388" y="2279904"/>
              <a:ext cx="1138428" cy="1629156"/>
            </a:xfrm>
            <a:prstGeom prst="rect">
              <a:avLst/>
            </a:prstGeom>
          </p:spPr>
        </p:pic>
        <p:sp>
          <p:nvSpPr>
            <p:cNvPr id="51" name="Shape 781">
              <a:extLst>
                <a:ext uri="{FF2B5EF4-FFF2-40B4-BE49-F238E27FC236}">
                  <a16:creationId xmlns:a16="http://schemas.microsoft.com/office/drawing/2014/main" id="{31741CF4-5D80-4592-9CDD-828C4FC64BAC}"/>
                </a:ext>
              </a:extLst>
            </p:cNvPr>
            <p:cNvSpPr/>
            <p:nvPr/>
          </p:nvSpPr>
          <p:spPr>
            <a:xfrm>
              <a:off x="1634871" y="2263394"/>
              <a:ext cx="1029462" cy="1528699"/>
            </a:xfrm>
            <a:custGeom>
              <a:avLst/>
              <a:gdLst/>
              <a:ahLst/>
              <a:cxnLst/>
              <a:rect l="0" t="0" r="0" b="0"/>
              <a:pathLst>
                <a:path w="1029462" h="1528699">
                  <a:moveTo>
                    <a:pt x="955167" y="0"/>
                  </a:moveTo>
                  <a:lnTo>
                    <a:pt x="1029462" y="177546"/>
                  </a:lnTo>
                  <a:cubicBezTo>
                    <a:pt x="562229" y="372999"/>
                    <a:pt x="273685" y="846709"/>
                    <a:pt x="314198" y="1351407"/>
                  </a:cubicBezTo>
                  <a:lnTo>
                    <a:pt x="438785" y="1324229"/>
                  </a:lnTo>
                  <a:lnTo>
                    <a:pt x="243459" y="1528699"/>
                  </a:lnTo>
                  <a:lnTo>
                    <a:pt x="0" y="1420241"/>
                  </a:lnTo>
                  <a:lnTo>
                    <a:pt x="124714" y="1392936"/>
                  </a:lnTo>
                  <a:cubicBezTo>
                    <a:pt x="65278" y="796544"/>
                    <a:pt x="402209" y="231267"/>
                    <a:pt x="955167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E64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2" name="Picture 783">
              <a:extLst>
                <a:ext uri="{FF2B5EF4-FFF2-40B4-BE49-F238E27FC236}">
                  <a16:creationId xmlns:a16="http://schemas.microsoft.com/office/drawing/2014/main" id="{AA7A7717-F6A0-4EE8-A03C-499E39DAED8C}"/>
                </a:ext>
              </a:extLst>
            </p:cNvPr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884932" y="961644"/>
              <a:ext cx="717804" cy="1324356"/>
            </a:xfrm>
            <a:prstGeom prst="rect">
              <a:avLst/>
            </a:prstGeom>
          </p:spPr>
        </p:pic>
        <p:sp>
          <p:nvSpPr>
            <p:cNvPr id="53" name="Shape 784">
              <a:extLst>
                <a:ext uri="{FF2B5EF4-FFF2-40B4-BE49-F238E27FC236}">
                  <a16:creationId xmlns:a16="http://schemas.microsoft.com/office/drawing/2014/main" id="{9859BF5F-6CCA-425B-9AEF-D9C287BA1B4B}"/>
                </a:ext>
              </a:extLst>
            </p:cNvPr>
            <p:cNvSpPr/>
            <p:nvPr/>
          </p:nvSpPr>
          <p:spPr>
            <a:xfrm>
              <a:off x="2914396" y="951611"/>
              <a:ext cx="628523" cy="1217549"/>
            </a:xfrm>
            <a:custGeom>
              <a:avLst/>
              <a:gdLst/>
              <a:ahLst/>
              <a:cxnLst/>
              <a:rect l="0" t="0" r="0" b="0"/>
              <a:pathLst>
                <a:path w="628523" h="1217549">
                  <a:moveTo>
                    <a:pt x="330708" y="0"/>
                  </a:moveTo>
                  <a:lnTo>
                    <a:pt x="592074" y="56261"/>
                  </a:lnTo>
                  <a:lnTo>
                    <a:pt x="628523" y="336169"/>
                  </a:lnTo>
                  <a:lnTo>
                    <a:pt x="543814" y="240665"/>
                  </a:lnTo>
                  <a:cubicBezTo>
                    <a:pt x="311531" y="504190"/>
                    <a:pt x="196977" y="851154"/>
                    <a:pt x="226695" y="1201293"/>
                  </a:cubicBezTo>
                  <a:lnTo>
                    <a:pt x="34925" y="1217549"/>
                  </a:lnTo>
                  <a:cubicBezTo>
                    <a:pt x="0" y="806958"/>
                    <a:pt x="137922" y="400304"/>
                    <a:pt x="415417" y="95504"/>
                  </a:cubicBezTo>
                  <a:lnTo>
                    <a:pt x="330708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802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4" name="Picture 786">
              <a:extLst>
                <a:ext uri="{FF2B5EF4-FFF2-40B4-BE49-F238E27FC236}">
                  <a16:creationId xmlns:a16="http://schemas.microsoft.com/office/drawing/2014/main" id="{64007261-E366-453D-A716-7934269789C2}"/>
                </a:ext>
              </a:extLst>
            </p:cNvPr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6300216" y="146304"/>
              <a:ext cx="2791968" cy="2311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86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4E404C-88F3-4113-8C41-AB070BFB1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76BC2-F3E3-4105-B2BC-47176643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8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0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8">
            <a:extLst>
              <a:ext uri="{FF2B5EF4-FFF2-40B4-BE49-F238E27FC236}">
                <a16:creationId xmlns:a16="http://schemas.microsoft.com/office/drawing/2014/main" id="{D097E36B-4820-45C9-89A5-5CE42758E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B228-125C-4BF1-A7FF-592CD944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565"/>
            <a:ext cx="11034932" cy="90861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 проект: «Здоровим бути –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модно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b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9A3F6-B452-4892-A9AD-F4A27D1B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08" y="1253330"/>
            <a:ext cx="9312812" cy="471137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Акутальн</a:t>
            </a:r>
            <a:r>
              <a:rPr lang="uk-UA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сть</a:t>
            </a:r>
            <a:r>
              <a:rPr lang="ru-RU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зберігаючої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пропагувати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здоровий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попереджувати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звички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свідоме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uk-UA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C3CD3-4C9D-49AD-9933-3723B3651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72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F7463-4149-45A8-A1DD-95C1D5FA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DA9CC-783E-4A26-954D-0EDC2FF80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74" y="66822"/>
            <a:ext cx="3774933" cy="21418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069A2-54CE-41F2-83CA-69F11127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6" y="33238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4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</a:t>
            </a:r>
            <a:r>
              <a:rPr lang="uk-UA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освіченої, творчої особистості, становлення її фізичного і морального здоров'я; збереження і зміцнення здоров'я молоді, формування позитивної мотивації щодо здорового способу життя, культури здоров'я, профілактики пияцтва, наркоманії, СНІДу; популяризації знань правил безпеки життєдіяльності студентів; навчання умінню прогнозувати небезпечні ситуації та знаходити правильні рішення щодо безпечного виходу з цих ситуацій;  навчання життєвим навичкам – здатність до адаптації, позитивної поведінки і подолання труднощів повсякденного життя; навчання студентів спілкуванню та вмінню звернутися за допомогою у відповідні органи.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93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F7463-4149-45A8-A1DD-95C1D5FA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620">
            <a:extLst>
              <a:ext uri="{FF2B5EF4-FFF2-40B4-BE49-F238E27FC236}">
                <a16:creationId xmlns:a16="http://schemas.microsoft.com/office/drawing/2014/main" id="{02FDBA0F-CC2B-4D4E-B095-C769002194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4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9D5CD-FEDD-4A54-94C6-CECAA7F7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017B19-83F5-4F0B-8757-E1601BB36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8" name="Group 3507">
            <a:extLst>
              <a:ext uri="{FF2B5EF4-FFF2-40B4-BE49-F238E27FC236}">
                <a16:creationId xmlns:a16="http://schemas.microsoft.com/office/drawing/2014/main" id="{0062728E-D86B-4237-82DB-FC0AF7FBEC00}"/>
              </a:ext>
            </a:extLst>
          </p:cNvPr>
          <p:cNvGrpSpPr/>
          <p:nvPr/>
        </p:nvGrpSpPr>
        <p:grpSpPr>
          <a:xfrm>
            <a:off x="1318109" y="231799"/>
            <a:ext cx="11712091" cy="6394401"/>
            <a:chOff x="0" y="0"/>
            <a:chExt cx="11302627" cy="6856985"/>
          </a:xfrm>
        </p:grpSpPr>
        <p:pic>
          <p:nvPicPr>
            <p:cNvPr id="9" name="Picture 3625">
              <a:extLst>
                <a:ext uri="{FF2B5EF4-FFF2-40B4-BE49-F238E27FC236}">
                  <a16:creationId xmlns:a16="http://schemas.microsoft.com/office/drawing/2014/main" id="{2ECC755E-A9B8-46FE-A499-2F873E4EC15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01336"/>
              <a:ext cx="9144000" cy="1755649"/>
            </a:xfrm>
            <a:prstGeom prst="rect">
              <a:avLst/>
            </a:prstGeom>
          </p:spPr>
        </p:pic>
        <p:pic>
          <p:nvPicPr>
            <p:cNvPr id="10" name="Picture 3626">
              <a:extLst>
                <a:ext uri="{FF2B5EF4-FFF2-40B4-BE49-F238E27FC236}">
                  <a16:creationId xmlns:a16="http://schemas.microsoft.com/office/drawing/2014/main" id="{AA8A0796-FE34-46D5-A93B-706ADD7F3E6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5105401"/>
            </a:xfrm>
            <a:prstGeom prst="rect">
              <a:avLst/>
            </a:prstGeom>
          </p:spPr>
        </p:pic>
        <p:pic>
          <p:nvPicPr>
            <p:cNvPr id="11" name="Picture 3627">
              <a:extLst>
                <a:ext uri="{FF2B5EF4-FFF2-40B4-BE49-F238E27FC236}">
                  <a16:creationId xmlns:a16="http://schemas.microsoft.com/office/drawing/2014/main" id="{45713CBE-6CA8-49E5-BFC5-2B0FA86E1ED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74440"/>
              <a:ext cx="9137904" cy="2279904"/>
            </a:xfrm>
            <a:prstGeom prst="rect">
              <a:avLst/>
            </a:prstGeom>
          </p:spPr>
        </p:pic>
        <p:pic>
          <p:nvPicPr>
            <p:cNvPr id="12" name="Picture 403">
              <a:extLst>
                <a:ext uri="{FF2B5EF4-FFF2-40B4-BE49-F238E27FC236}">
                  <a16:creationId xmlns:a16="http://schemas.microsoft.com/office/drawing/2014/main" id="{134DA06A-F07A-4A42-B72B-7E9820C7CB07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205228" y="2532888"/>
              <a:ext cx="2080260" cy="1636776"/>
            </a:xfrm>
            <a:prstGeom prst="rect">
              <a:avLst/>
            </a:prstGeom>
          </p:spPr>
        </p:pic>
        <p:sp>
          <p:nvSpPr>
            <p:cNvPr id="13" name="Shape 404">
              <a:extLst>
                <a:ext uri="{FF2B5EF4-FFF2-40B4-BE49-F238E27FC236}">
                  <a16:creationId xmlns:a16="http://schemas.microsoft.com/office/drawing/2014/main" id="{DEF90133-243F-47F5-9DE1-26AEBA7669D2}"/>
                </a:ext>
              </a:extLst>
            </p:cNvPr>
            <p:cNvSpPr/>
            <p:nvPr/>
          </p:nvSpPr>
          <p:spPr>
            <a:xfrm>
              <a:off x="1331595" y="1412748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88011" y="0"/>
                  </a:moveTo>
                  <a:lnTo>
                    <a:pt x="6606413" y="0"/>
                  </a:lnTo>
                  <a:cubicBezTo>
                    <a:pt x="6654927" y="0"/>
                    <a:pt x="6694298" y="39370"/>
                    <a:pt x="6694298" y="88011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lnTo>
                    <a:pt x="0" y="88011"/>
                  </a:lnTo>
                  <a:cubicBezTo>
                    <a:pt x="0" y="39370"/>
                    <a:pt x="39370" y="0"/>
                    <a:pt x="880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DCE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405">
              <a:extLst>
                <a:ext uri="{FF2B5EF4-FFF2-40B4-BE49-F238E27FC236}">
                  <a16:creationId xmlns:a16="http://schemas.microsoft.com/office/drawing/2014/main" id="{84522E11-53AF-476B-8E1A-B9EAED27CF86}"/>
                </a:ext>
              </a:extLst>
            </p:cNvPr>
            <p:cNvSpPr/>
            <p:nvPr/>
          </p:nvSpPr>
          <p:spPr>
            <a:xfrm>
              <a:off x="1331595" y="1412748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0" y="88011"/>
                  </a:moveTo>
                  <a:cubicBezTo>
                    <a:pt x="0" y="39370"/>
                    <a:pt x="39370" y="0"/>
                    <a:pt x="88011" y="0"/>
                  </a:cubicBezTo>
                  <a:lnTo>
                    <a:pt x="6606413" y="0"/>
                  </a:lnTo>
                  <a:cubicBezTo>
                    <a:pt x="6654927" y="0"/>
                    <a:pt x="6694298" y="39370"/>
                    <a:pt x="6694298" y="88011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407">
              <a:extLst>
                <a:ext uri="{FF2B5EF4-FFF2-40B4-BE49-F238E27FC236}">
                  <a16:creationId xmlns:a16="http://schemas.microsoft.com/office/drawing/2014/main" id="{EEAEE051-4C90-40D5-9A0A-1387012717C6}"/>
                </a:ext>
              </a:extLst>
            </p:cNvPr>
            <p:cNvSpPr/>
            <p:nvPr/>
          </p:nvSpPr>
          <p:spPr>
            <a:xfrm>
              <a:off x="2854198" y="1713952"/>
              <a:ext cx="8448429" cy="4045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Стреси під час  сесії                                 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3628">
              <a:extLst>
                <a:ext uri="{FF2B5EF4-FFF2-40B4-BE49-F238E27FC236}">
                  <a16:creationId xmlns:a16="http://schemas.microsoft.com/office/drawing/2014/main" id="{2768B11D-91C8-4B89-9026-59F736D0DBF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414272" y="1497584"/>
              <a:ext cx="1344168" cy="707136"/>
            </a:xfrm>
            <a:prstGeom prst="rect">
              <a:avLst/>
            </a:prstGeom>
          </p:spPr>
        </p:pic>
        <p:sp>
          <p:nvSpPr>
            <p:cNvPr id="17" name="Shape 409">
              <a:extLst>
                <a:ext uri="{FF2B5EF4-FFF2-40B4-BE49-F238E27FC236}">
                  <a16:creationId xmlns:a16="http://schemas.microsoft.com/office/drawing/2014/main" id="{FB46087A-15B2-4510-8106-544E163D3235}"/>
                </a:ext>
              </a:extLst>
            </p:cNvPr>
            <p:cNvSpPr/>
            <p:nvPr/>
          </p:nvSpPr>
          <p:spPr>
            <a:xfrm>
              <a:off x="1419606" y="1500759"/>
              <a:ext cx="1338834" cy="703580"/>
            </a:xfrm>
            <a:custGeom>
              <a:avLst/>
              <a:gdLst/>
              <a:ahLst/>
              <a:cxnLst/>
              <a:rect l="0" t="0" r="0" b="0"/>
              <a:pathLst>
                <a:path w="1338834" h="703580">
                  <a:moveTo>
                    <a:pt x="0" y="70358"/>
                  </a:moveTo>
                  <a:cubicBezTo>
                    <a:pt x="0" y="31496"/>
                    <a:pt x="31496" y="0"/>
                    <a:pt x="70358" y="0"/>
                  </a:cubicBezTo>
                  <a:lnTo>
                    <a:pt x="1268476" y="0"/>
                  </a:lnTo>
                  <a:cubicBezTo>
                    <a:pt x="1307338" y="0"/>
                    <a:pt x="1338834" y="31496"/>
                    <a:pt x="1338834" y="70358"/>
                  </a:cubicBezTo>
                  <a:lnTo>
                    <a:pt x="1338834" y="633222"/>
                  </a:lnTo>
                  <a:cubicBezTo>
                    <a:pt x="1338834" y="672084"/>
                    <a:pt x="1307338" y="703580"/>
                    <a:pt x="1268476" y="703580"/>
                  </a:cubicBezTo>
                  <a:lnTo>
                    <a:pt x="70358" y="703580"/>
                  </a:lnTo>
                  <a:cubicBezTo>
                    <a:pt x="31496" y="703580"/>
                    <a:pt x="0" y="672084"/>
                    <a:pt x="0" y="633222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410">
              <a:extLst>
                <a:ext uri="{FF2B5EF4-FFF2-40B4-BE49-F238E27FC236}">
                  <a16:creationId xmlns:a16="http://schemas.microsoft.com/office/drawing/2014/main" id="{349FC01C-AB8F-4439-913C-CA25D9B3AF32}"/>
                </a:ext>
              </a:extLst>
            </p:cNvPr>
            <p:cNvSpPr/>
            <p:nvPr/>
          </p:nvSpPr>
          <p:spPr>
            <a:xfrm>
              <a:off x="1331595" y="2380234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88011" y="0"/>
                  </a:move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lnTo>
                    <a:pt x="0" y="87884"/>
                  </a:lnTo>
                  <a:cubicBezTo>
                    <a:pt x="0" y="39370"/>
                    <a:pt x="39370" y="0"/>
                    <a:pt x="8801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EDA6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Shape 411">
              <a:extLst>
                <a:ext uri="{FF2B5EF4-FFF2-40B4-BE49-F238E27FC236}">
                  <a16:creationId xmlns:a16="http://schemas.microsoft.com/office/drawing/2014/main" id="{75240624-83C5-48CE-AFFC-46FF6BFC0F24}"/>
                </a:ext>
              </a:extLst>
            </p:cNvPr>
            <p:cNvSpPr/>
            <p:nvPr/>
          </p:nvSpPr>
          <p:spPr>
            <a:xfrm>
              <a:off x="1331595" y="2380234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0" y="87884"/>
                  </a:moveTo>
                  <a:cubicBezTo>
                    <a:pt x="0" y="39370"/>
                    <a:pt x="39370" y="0"/>
                    <a:pt x="88011" y="0"/>
                  </a:cubicBez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Rectangle 413">
              <a:extLst>
                <a:ext uri="{FF2B5EF4-FFF2-40B4-BE49-F238E27FC236}">
                  <a16:creationId xmlns:a16="http://schemas.microsoft.com/office/drawing/2014/main" id="{8BCE0E45-C004-438C-AB25-079C53FE8282}"/>
                </a:ext>
              </a:extLst>
            </p:cNvPr>
            <p:cNvSpPr/>
            <p:nvPr/>
          </p:nvSpPr>
          <p:spPr>
            <a:xfrm>
              <a:off x="2854198" y="2681692"/>
              <a:ext cx="8432831" cy="4045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Нестача часу для здорового сну               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3629">
              <a:extLst>
                <a:ext uri="{FF2B5EF4-FFF2-40B4-BE49-F238E27FC236}">
                  <a16:creationId xmlns:a16="http://schemas.microsoft.com/office/drawing/2014/main" id="{2066A137-2958-4728-A249-18CECA7D06A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414272" y="2462784"/>
              <a:ext cx="1344168" cy="710184"/>
            </a:xfrm>
            <a:prstGeom prst="rect">
              <a:avLst/>
            </a:prstGeom>
          </p:spPr>
        </p:pic>
        <p:sp>
          <p:nvSpPr>
            <p:cNvPr id="22" name="Shape 415">
              <a:extLst>
                <a:ext uri="{FF2B5EF4-FFF2-40B4-BE49-F238E27FC236}">
                  <a16:creationId xmlns:a16="http://schemas.microsoft.com/office/drawing/2014/main" id="{6ECE13FA-72DF-4B15-9489-8C3DBA2A8C6C}"/>
                </a:ext>
              </a:extLst>
            </p:cNvPr>
            <p:cNvSpPr/>
            <p:nvPr/>
          </p:nvSpPr>
          <p:spPr>
            <a:xfrm>
              <a:off x="1419606" y="2468118"/>
              <a:ext cx="1338834" cy="703707"/>
            </a:xfrm>
            <a:custGeom>
              <a:avLst/>
              <a:gdLst/>
              <a:ahLst/>
              <a:cxnLst/>
              <a:rect l="0" t="0" r="0" b="0"/>
              <a:pathLst>
                <a:path w="1338834" h="703707">
                  <a:moveTo>
                    <a:pt x="0" y="70358"/>
                  </a:moveTo>
                  <a:cubicBezTo>
                    <a:pt x="0" y="31496"/>
                    <a:pt x="31496" y="0"/>
                    <a:pt x="70358" y="0"/>
                  </a:cubicBezTo>
                  <a:lnTo>
                    <a:pt x="1268476" y="0"/>
                  </a:lnTo>
                  <a:cubicBezTo>
                    <a:pt x="1307338" y="0"/>
                    <a:pt x="1338834" y="31496"/>
                    <a:pt x="1338834" y="70358"/>
                  </a:cubicBezTo>
                  <a:lnTo>
                    <a:pt x="1338834" y="633349"/>
                  </a:lnTo>
                  <a:cubicBezTo>
                    <a:pt x="1338834" y="672211"/>
                    <a:pt x="1307338" y="703707"/>
                    <a:pt x="1268476" y="703707"/>
                  </a:cubicBezTo>
                  <a:lnTo>
                    <a:pt x="70358" y="703707"/>
                  </a:lnTo>
                  <a:cubicBezTo>
                    <a:pt x="31496" y="703707"/>
                    <a:pt x="0" y="672211"/>
                    <a:pt x="0" y="633349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Shape 416">
              <a:extLst>
                <a:ext uri="{FF2B5EF4-FFF2-40B4-BE49-F238E27FC236}">
                  <a16:creationId xmlns:a16="http://schemas.microsoft.com/office/drawing/2014/main" id="{CB106833-ED0F-4F5A-9E72-B9D7E14AB67A}"/>
                </a:ext>
              </a:extLst>
            </p:cNvPr>
            <p:cNvSpPr/>
            <p:nvPr/>
          </p:nvSpPr>
          <p:spPr>
            <a:xfrm>
              <a:off x="1331595" y="3347720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88011" y="0"/>
                  </a:move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464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464"/>
                  </a:cubicBezTo>
                  <a:lnTo>
                    <a:pt x="0" y="87884"/>
                  </a:lnTo>
                  <a:cubicBezTo>
                    <a:pt x="0" y="39370"/>
                    <a:pt x="39370" y="0"/>
                    <a:pt x="8801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E64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Shape 417">
              <a:extLst>
                <a:ext uri="{FF2B5EF4-FFF2-40B4-BE49-F238E27FC236}">
                  <a16:creationId xmlns:a16="http://schemas.microsoft.com/office/drawing/2014/main" id="{F60DB222-69FF-4D9F-87E9-9338F332B661}"/>
                </a:ext>
              </a:extLst>
            </p:cNvPr>
            <p:cNvSpPr/>
            <p:nvPr/>
          </p:nvSpPr>
          <p:spPr>
            <a:xfrm>
              <a:off x="1331595" y="3347720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0" y="87884"/>
                  </a:moveTo>
                  <a:cubicBezTo>
                    <a:pt x="0" y="39370"/>
                    <a:pt x="39370" y="0"/>
                    <a:pt x="88011" y="0"/>
                  </a:cubicBez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464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464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418">
              <a:extLst>
                <a:ext uri="{FF2B5EF4-FFF2-40B4-BE49-F238E27FC236}">
                  <a16:creationId xmlns:a16="http://schemas.microsoft.com/office/drawing/2014/main" id="{0AF17370-2D4A-4C0F-B070-EFE60EF3F7E4}"/>
                </a:ext>
              </a:extLst>
            </p:cNvPr>
            <p:cNvSpPr/>
            <p:nvPr/>
          </p:nvSpPr>
          <p:spPr>
            <a:xfrm>
              <a:off x="2854198" y="3483316"/>
              <a:ext cx="6255270" cy="4045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Нестача сил та часу для занять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419">
              <a:extLst>
                <a:ext uri="{FF2B5EF4-FFF2-40B4-BE49-F238E27FC236}">
                  <a16:creationId xmlns:a16="http://schemas.microsoft.com/office/drawing/2014/main" id="{9A130204-08A3-4896-BBD2-802FA134AF16}"/>
                </a:ext>
              </a:extLst>
            </p:cNvPr>
            <p:cNvSpPr/>
            <p:nvPr/>
          </p:nvSpPr>
          <p:spPr>
            <a:xfrm>
              <a:off x="2854198" y="3815578"/>
              <a:ext cx="1607416" cy="4049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спортом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420">
              <a:extLst>
                <a:ext uri="{FF2B5EF4-FFF2-40B4-BE49-F238E27FC236}">
                  <a16:creationId xmlns:a16="http://schemas.microsoft.com/office/drawing/2014/main" id="{95778EBB-B885-4418-A267-702490B613FC}"/>
                </a:ext>
              </a:extLst>
            </p:cNvPr>
            <p:cNvSpPr/>
            <p:nvPr/>
          </p:nvSpPr>
          <p:spPr>
            <a:xfrm>
              <a:off x="4062984" y="3815578"/>
              <a:ext cx="127023" cy="4049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3630">
              <a:extLst>
                <a:ext uri="{FF2B5EF4-FFF2-40B4-BE49-F238E27FC236}">
                  <a16:creationId xmlns:a16="http://schemas.microsoft.com/office/drawing/2014/main" id="{C2BAD6E5-B0AD-42E4-B2E5-959BF051604A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414272" y="3431032"/>
              <a:ext cx="1344168" cy="710184"/>
            </a:xfrm>
            <a:prstGeom prst="rect">
              <a:avLst/>
            </a:prstGeom>
          </p:spPr>
        </p:pic>
        <p:sp>
          <p:nvSpPr>
            <p:cNvPr id="29" name="Shape 422">
              <a:extLst>
                <a:ext uri="{FF2B5EF4-FFF2-40B4-BE49-F238E27FC236}">
                  <a16:creationId xmlns:a16="http://schemas.microsoft.com/office/drawing/2014/main" id="{EC606B3F-7969-41C7-B117-9A1B8948818D}"/>
                </a:ext>
              </a:extLst>
            </p:cNvPr>
            <p:cNvSpPr/>
            <p:nvPr/>
          </p:nvSpPr>
          <p:spPr>
            <a:xfrm>
              <a:off x="1419606" y="3435604"/>
              <a:ext cx="1338834" cy="703580"/>
            </a:xfrm>
            <a:custGeom>
              <a:avLst/>
              <a:gdLst/>
              <a:ahLst/>
              <a:cxnLst/>
              <a:rect l="0" t="0" r="0" b="0"/>
              <a:pathLst>
                <a:path w="1338834" h="703580">
                  <a:moveTo>
                    <a:pt x="0" y="70358"/>
                  </a:moveTo>
                  <a:cubicBezTo>
                    <a:pt x="0" y="31496"/>
                    <a:pt x="31496" y="0"/>
                    <a:pt x="70358" y="0"/>
                  </a:cubicBezTo>
                  <a:lnTo>
                    <a:pt x="1268476" y="0"/>
                  </a:lnTo>
                  <a:cubicBezTo>
                    <a:pt x="1307338" y="0"/>
                    <a:pt x="1338834" y="31496"/>
                    <a:pt x="1338834" y="70358"/>
                  </a:cubicBezTo>
                  <a:lnTo>
                    <a:pt x="1338834" y="633222"/>
                  </a:lnTo>
                  <a:cubicBezTo>
                    <a:pt x="1338834" y="672084"/>
                    <a:pt x="1307338" y="703580"/>
                    <a:pt x="1268476" y="703580"/>
                  </a:cubicBezTo>
                  <a:lnTo>
                    <a:pt x="70358" y="703580"/>
                  </a:lnTo>
                  <a:cubicBezTo>
                    <a:pt x="31496" y="703580"/>
                    <a:pt x="0" y="672084"/>
                    <a:pt x="0" y="633222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Shape 423">
              <a:extLst>
                <a:ext uri="{FF2B5EF4-FFF2-40B4-BE49-F238E27FC236}">
                  <a16:creationId xmlns:a16="http://schemas.microsoft.com/office/drawing/2014/main" id="{1FA42590-83C6-42A6-B18F-002A14425507}"/>
                </a:ext>
              </a:extLst>
            </p:cNvPr>
            <p:cNvSpPr/>
            <p:nvPr/>
          </p:nvSpPr>
          <p:spPr>
            <a:xfrm>
              <a:off x="1331595" y="4315079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88011" y="0"/>
                  </a:moveTo>
                  <a:lnTo>
                    <a:pt x="6606413" y="0"/>
                  </a:lnTo>
                  <a:cubicBezTo>
                    <a:pt x="6654927" y="0"/>
                    <a:pt x="6694298" y="39370"/>
                    <a:pt x="6694298" y="88011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lnTo>
                    <a:pt x="0" y="88011"/>
                  </a:lnTo>
                  <a:cubicBezTo>
                    <a:pt x="0" y="39370"/>
                    <a:pt x="39370" y="0"/>
                    <a:pt x="8801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2F23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Shape 424">
              <a:extLst>
                <a:ext uri="{FF2B5EF4-FFF2-40B4-BE49-F238E27FC236}">
                  <a16:creationId xmlns:a16="http://schemas.microsoft.com/office/drawing/2014/main" id="{DDBE8E05-BE3B-4B84-AF70-273361B02F50}"/>
                </a:ext>
              </a:extLst>
            </p:cNvPr>
            <p:cNvSpPr/>
            <p:nvPr/>
          </p:nvSpPr>
          <p:spPr>
            <a:xfrm>
              <a:off x="1331595" y="4315079"/>
              <a:ext cx="6694298" cy="879475"/>
            </a:xfrm>
            <a:custGeom>
              <a:avLst/>
              <a:gdLst/>
              <a:ahLst/>
              <a:cxnLst/>
              <a:rect l="0" t="0" r="0" b="0"/>
              <a:pathLst>
                <a:path w="6694298" h="879475">
                  <a:moveTo>
                    <a:pt x="0" y="88011"/>
                  </a:moveTo>
                  <a:cubicBezTo>
                    <a:pt x="0" y="39370"/>
                    <a:pt x="39370" y="0"/>
                    <a:pt x="88011" y="0"/>
                  </a:cubicBezTo>
                  <a:lnTo>
                    <a:pt x="6606413" y="0"/>
                  </a:lnTo>
                  <a:cubicBezTo>
                    <a:pt x="6654927" y="0"/>
                    <a:pt x="6694298" y="39370"/>
                    <a:pt x="6694298" y="88011"/>
                  </a:cubicBezTo>
                  <a:lnTo>
                    <a:pt x="6694298" y="791591"/>
                  </a:lnTo>
                  <a:cubicBezTo>
                    <a:pt x="6694298" y="840105"/>
                    <a:pt x="6654927" y="879475"/>
                    <a:pt x="6606413" y="879475"/>
                  </a:cubicBezTo>
                  <a:lnTo>
                    <a:pt x="88011" y="879475"/>
                  </a:lnTo>
                  <a:cubicBezTo>
                    <a:pt x="39370" y="879475"/>
                    <a:pt x="0" y="840105"/>
                    <a:pt x="0" y="791591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Rectangle 425">
              <a:extLst>
                <a:ext uri="{FF2B5EF4-FFF2-40B4-BE49-F238E27FC236}">
                  <a16:creationId xmlns:a16="http://schemas.microsoft.com/office/drawing/2014/main" id="{493C951C-15A8-4EF3-997B-906C85D3E2E2}"/>
                </a:ext>
              </a:extLst>
            </p:cNvPr>
            <p:cNvSpPr/>
            <p:nvPr/>
          </p:nvSpPr>
          <p:spPr>
            <a:xfrm>
              <a:off x="2854198" y="4616948"/>
              <a:ext cx="4667373" cy="4049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Вживання шкідливої їжі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426">
              <a:extLst>
                <a:ext uri="{FF2B5EF4-FFF2-40B4-BE49-F238E27FC236}">
                  <a16:creationId xmlns:a16="http://schemas.microsoft.com/office/drawing/2014/main" id="{453C1ED2-3CA9-4E5D-9795-D476EA337643}"/>
                </a:ext>
              </a:extLst>
            </p:cNvPr>
            <p:cNvSpPr/>
            <p:nvPr/>
          </p:nvSpPr>
          <p:spPr>
            <a:xfrm>
              <a:off x="6364478" y="4616948"/>
              <a:ext cx="127023" cy="4049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4" name="Picture 3631">
              <a:extLst>
                <a:ext uri="{FF2B5EF4-FFF2-40B4-BE49-F238E27FC236}">
                  <a16:creationId xmlns:a16="http://schemas.microsoft.com/office/drawing/2014/main" id="{30FA2E20-2AB3-424E-8355-314BDD1C2235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414272" y="4399280"/>
              <a:ext cx="1344168" cy="710184"/>
            </a:xfrm>
            <a:prstGeom prst="rect">
              <a:avLst/>
            </a:prstGeom>
          </p:spPr>
        </p:pic>
        <p:sp>
          <p:nvSpPr>
            <p:cNvPr id="35" name="Shape 428">
              <a:extLst>
                <a:ext uri="{FF2B5EF4-FFF2-40B4-BE49-F238E27FC236}">
                  <a16:creationId xmlns:a16="http://schemas.microsoft.com/office/drawing/2014/main" id="{40E7E008-09A7-4FC8-A518-AEE2C996ABF6}"/>
                </a:ext>
              </a:extLst>
            </p:cNvPr>
            <p:cNvSpPr/>
            <p:nvPr/>
          </p:nvSpPr>
          <p:spPr>
            <a:xfrm>
              <a:off x="1419606" y="4403090"/>
              <a:ext cx="1338834" cy="703580"/>
            </a:xfrm>
            <a:custGeom>
              <a:avLst/>
              <a:gdLst/>
              <a:ahLst/>
              <a:cxnLst/>
              <a:rect l="0" t="0" r="0" b="0"/>
              <a:pathLst>
                <a:path w="1338834" h="703580">
                  <a:moveTo>
                    <a:pt x="0" y="70358"/>
                  </a:moveTo>
                  <a:cubicBezTo>
                    <a:pt x="0" y="31496"/>
                    <a:pt x="31496" y="0"/>
                    <a:pt x="70358" y="0"/>
                  </a:cubicBezTo>
                  <a:lnTo>
                    <a:pt x="1268476" y="0"/>
                  </a:lnTo>
                  <a:cubicBezTo>
                    <a:pt x="1307338" y="0"/>
                    <a:pt x="1338834" y="31496"/>
                    <a:pt x="1338834" y="70358"/>
                  </a:cubicBezTo>
                  <a:lnTo>
                    <a:pt x="1338834" y="633222"/>
                  </a:lnTo>
                  <a:cubicBezTo>
                    <a:pt x="1338834" y="672084"/>
                    <a:pt x="1307338" y="703580"/>
                    <a:pt x="1268476" y="703580"/>
                  </a:cubicBezTo>
                  <a:lnTo>
                    <a:pt x="70358" y="703580"/>
                  </a:lnTo>
                  <a:cubicBezTo>
                    <a:pt x="31496" y="703580"/>
                    <a:pt x="0" y="672084"/>
                    <a:pt x="0" y="633222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Shape 429">
              <a:extLst>
                <a:ext uri="{FF2B5EF4-FFF2-40B4-BE49-F238E27FC236}">
                  <a16:creationId xmlns:a16="http://schemas.microsoft.com/office/drawing/2014/main" id="{75785D67-D6C4-45AA-BFC2-C10256767266}"/>
                </a:ext>
              </a:extLst>
            </p:cNvPr>
            <p:cNvSpPr/>
            <p:nvPr/>
          </p:nvSpPr>
          <p:spPr>
            <a:xfrm>
              <a:off x="1331595" y="5282565"/>
              <a:ext cx="6694298" cy="879487"/>
            </a:xfrm>
            <a:custGeom>
              <a:avLst/>
              <a:gdLst/>
              <a:ahLst/>
              <a:cxnLst/>
              <a:rect l="0" t="0" r="0" b="0"/>
              <a:pathLst>
                <a:path w="6694298" h="879487">
                  <a:moveTo>
                    <a:pt x="88011" y="0"/>
                  </a:move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540"/>
                  </a:lnTo>
                  <a:cubicBezTo>
                    <a:pt x="6694298" y="840118"/>
                    <a:pt x="6654927" y="879487"/>
                    <a:pt x="6606413" y="879487"/>
                  </a:cubicBezTo>
                  <a:lnTo>
                    <a:pt x="88011" y="879487"/>
                  </a:lnTo>
                  <a:cubicBezTo>
                    <a:pt x="39370" y="879487"/>
                    <a:pt x="0" y="840118"/>
                    <a:pt x="0" y="791540"/>
                  </a:cubicBezTo>
                  <a:lnTo>
                    <a:pt x="0" y="87884"/>
                  </a:lnTo>
                  <a:cubicBezTo>
                    <a:pt x="0" y="39370"/>
                    <a:pt x="39370" y="0"/>
                    <a:pt x="8801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802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Shape 430">
              <a:extLst>
                <a:ext uri="{FF2B5EF4-FFF2-40B4-BE49-F238E27FC236}">
                  <a16:creationId xmlns:a16="http://schemas.microsoft.com/office/drawing/2014/main" id="{27AC6C42-77F0-4CED-8DCF-259B2564BD5D}"/>
                </a:ext>
              </a:extLst>
            </p:cNvPr>
            <p:cNvSpPr/>
            <p:nvPr/>
          </p:nvSpPr>
          <p:spPr>
            <a:xfrm>
              <a:off x="1331595" y="5282565"/>
              <a:ext cx="6694298" cy="879487"/>
            </a:xfrm>
            <a:custGeom>
              <a:avLst/>
              <a:gdLst/>
              <a:ahLst/>
              <a:cxnLst/>
              <a:rect l="0" t="0" r="0" b="0"/>
              <a:pathLst>
                <a:path w="6694298" h="879487">
                  <a:moveTo>
                    <a:pt x="0" y="87884"/>
                  </a:moveTo>
                  <a:cubicBezTo>
                    <a:pt x="0" y="39370"/>
                    <a:pt x="39370" y="0"/>
                    <a:pt x="88011" y="0"/>
                  </a:cubicBezTo>
                  <a:lnTo>
                    <a:pt x="6606413" y="0"/>
                  </a:lnTo>
                  <a:cubicBezTo>
                    <a:pt x="6654927" y="0"/>
                    <a:pt x="6694298" y="39370"/>
                    <a:pt x="6694298" y="87884"/>
                  </a:cubicBezTo>
                  <a:lnTo>
                    <a:pt x="6694298" y="791540"/>
                  </a:lnTo>
                  <a:cubicBezTo>
                    <a:pt x="6694298" y="840118"/>
                    <a:pt x="6654927" y="879487"/>
                    <a:pt x="6606413" y="879487"/>
                  </a:cubicBezTo>
                  <a:lnTo>
                    <a:pt x="88011" y="879487"/>
                  </a:lnTo>
                  <a:cubicBezTo>
                    <a:pt x="39370" y="879487"/>
                    <a:pt x="0" y="840118"/>
                    <a:pt x="0" y="791540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8" name="Rectangle 431">
              <a:extLst>
                <a:ext uri="{FF2B5EF4-FFF2-40B4-BE49-F238E27FC236}">
                  <a16:creationId xmlns:a16="http://schemas.microsoft.com/office/drawing/2014/main" id="{98C38E4C-FFBA-4B24-9337-92B3955DF150}"/>
                </a:ext>
              </a:extLst>
            </p:cNvPr>
            <p:cNvSpPr/>
            <p:nvPr/>
          </p:nvSpPr>
          <p:spPr>
            <a:xfrm>
              <a:off x="2854198" y="5584608"/>
              <a:ext cx="3358882" cy="4045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Шкідливі звички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432">
              <a:extLst>
                <a:ext uri="{FF2B5EF4-FFF2-40B4-BE49-F238E27FC236}">
                  <a16:creationId xmlns:a16="http://schemas.microsoft.com/office/drawing/2014/main" id="{862F6BFD-899A-44CF-87CA-7CF1BEE37768}"/>
                </a:ext>
              </a:extLst>
            </p:cNvPr>
            <p:cNvSpPr/>
            <p:nvPr/>
          </p:nvSpPr>
          <p:spPr>
            <a:xfrm>
              <a:off x="5384546" y="5584608"/>
              <a:ext cx="126902" cy="4045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5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632">
              <a:extLst>
                <a:ext uri="{FF2B5EF4-FFF2-40B4-BE49-F238E27FC236}">
                  <a16:creationId xmlns:a16="http://schemas.microsoft.com/office/drawing/2014/main" id="{866F514E-4708-4927-AA21-A8F291743093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414272" y="5367528"/>
              <a:ext cx="1344168" cy="707136"/>
            </a:xfrm>
            <a:prstGeom prst="rect">
              <a:avLst/>
            </a:prstGeom>
          </p:spPr>
        </p:pic>
        <p:sp>
          <p:nvSpPr>
            <p:cNvPr id="41" name="Shape 434">
              <a:extLst>
                <a:ext uri="{FF2B5EF4-FFF2-40B4-BE49-F238E27FC236}">
                  <a16:creationId xmlns:a16="http://schemas.microsoft.com/office/drawing/2014/main" id="{D6AECC19-99E9-4CDD-9806-9F33D9E40D19}"/>
                </a:ext>
              </a:extLst>
            </p:cNvPr>
            <p:cNvSpPr/>
            <p:nvPr/>
          </p:nvSpPr>
          <p:spPr>
            <a:xfrm>
              <a:off x="1419606" y="5370449"/>
              <a:ext cx="1338834" cy="703656"/>
            </a:xfrm>
            <a:custGeom>
              <a:avLst/>
              <a:gdLst/>
              <a:ahLst/>
              <a:cxnLst/>
              <a:rect l="0" t="0" r="0" b="0"/>
              <a:pathLst>
                <a:path w="1338834" h="703656">
                  <a:moveTo>
                    <a:pt x="0" y="70358"/>
                  </a:moveTo>
                  <a:cubicBezTo>
                    <a:pt x="0" y="31623"/>
                    <a:pt x="31496" y="0"/>
                    <a:pt x="70358" y="0"/>
                  </a:cubicBezTo>
                  <a:lnTo>
                    <a:pt x="1268476" y="0"/>
                  </a:lnTo>
                  <a:cubicBezTo>
                    <a:pt x="1307338" y="0"/>
                    <a:pt x="1338834" y="31623"/>
                    <a:pt x="1338834" y="70358"/>
                  </a:cubicBezTo>
                  <a:lnTo>
                    <a:pt x="1338834" y="633298"/>
                  </a:lnTo>
                  <a:cubicBezTo>
                    <a:pt x="1338834" y="672147"/>
                    <a:pt x="1307338" y="703656"/>
                    <a:pt x="1268476" y="703656"/>
                  </a:cubicBezTo>
                  <a:lnTo>
                    <a:pt x="70358" y="703656"/>
                  </a:lnTo>
                  <a:cubicBezTo>
                    <a:pt x="31496" y="703656"/>
                    <a:pt x="0" y="672147"/>
                    <a:pt x="0" y="633298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2" name="Shape 435">
              <a:extLst>
                <a:ext uri="{FF2B5EF4-FFF2-40B4-BE49-F238E27FC236}">
                  <a16:creationId xmlns:a16="http://schemas.microsoft.com/office/drawing/2014/main" id="{3A7DD3A0-614D-49F0-A16C-BFC663CA5907}"/>
                </a:ext>
              </a:extLst>
            </p:cNvPr>
            <p:cNvSpPr/>
            <p:nvPr/>
          </p:nvSpPr>
          <p:spPr>
            <a:xfrm>
              <a:off x="1115619" y="116586"/>
              <a:ext cx="7272859" cy="1196975"/>
            </a:xfrm>
            <a:custGeom>
              <a:avLst/>
              <a:gdLst/>
              <a:ahLst/>
              <a:cxnLst/>
              <a:rect l="0" t="0" r="0" b="0"/>
              <a:pathLst>
                <a:path w="7272859" h="1196975">
                  <a:moveTo>
                    <a:pt x="199466" y="0"/>
                  </a:moveTo>
                  <a:lnTo>
                    <a:pt x="7073341" y="0"/>
                  </a:lnTo>
                  <a:cubicBezTo>
                    <a:pt x="7183450" y="0"/>
                    <a:pt x="7272859" y="89408"/>
                    <a:pt x="7272859" y="199517"/>
                  </a:cubicBezTo>
                  <a:lnTo>
                    <a:pt x="7272859" y="997458"/>
                  </a:lnTo>
                  <a:cubicBezTo>
                    <a:pt x="7272859" y="1107694"/>
                    <a:pt x="7183450" y="1196975"/>
                    <a:pt x="7073341" y="1196975"/>
                  </a:cubicBezTo>
                  <a:lnTo>
                    <a:pt x="199466" y="1196975"/>
                  </a:lnTo>
                  <a:cubicBezTo>
                    <a:pt x="89306" y="1196975"/>
                    <a:pt x="0" y="1107694"/>
                    <a:pt x="0" y="997458"/>
                  </a:cubicBezTo>
                  <a:lnTo>
                    <a:pt x="0" y="199517"/>
                  </a:lnTo>
                  <a:cubicBezTo>
                    <a:pt x="0" y="89408"/>
                    <a:pt x="89306" y="0"/>
                    <a:pt x="199466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E67C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436">
              <a:extLst>
                <a:ext uri="{FF2B5EF4-FFF2-40B4-BE49-F238E27FC236}">
                  <a16:creationId xmlns:a16="http://schemas.microsoft.com/office/drawing/2014/main" id="{32F4883A-24DE-4C58-A238-19D28570CFA1}"/>
                </a:ext>
              </a:extLst>
            </p:cNvPr>
            <p:cNvSpPr/>
            <p:nvPr/>
          </p:nvSpPr>
          <p:spPr>
            <a:xfrm>
              <a:off x="1115619" y="116586"/>
              <a:ext cx="7272859" cy="1196975"/>
            </a:xfrm>
            <a:custGeom>
              <a:avLst/>
              <a:gdLst/>
              <a:ahLst/>
              <a:cxnLst/>
              <a:rect l="0" t="0" r="0" b="0"/>
              <a:pathLst>
                <a:path w="7272859" h="1196975">
                  <a:moveTo>
                    <a:pt x="0" y="199517"/>
                  </a:moveTo>
                  <a:cubicBezTo>
                    <a:pt x="0" y="89408"/>
                    <a:pt x="89306" y="0"/>
                    <a:pt x="199466" y="0"/>
                  </a:cubicBezTo>
                  <a:lnTo>
                    <a:pt x="7073341" y="0"/>
                  </a:lnTo>
                  <a:cubicBezTo>
                    <a:pt x="7183450" y="0"/>
                    <a:pt x="7272859" y="89408"/>
                    <a:pt x="7272859" y="199517"/>
                  </a:cubicBezTo>
                  <a:lnTo>
                    <a:pt x="7272859" y="997458"/>
                  </a:lnTo>
                  <a:cubicBezTo>
                    <a:pt x="7272859" y="1107694"/>
                    <a:pt x="7183450" y="1196975"/>
                    <a:pt x="7073341" y="1196975"/>
                  </a:cubicBezTo>
                  <a:lnTo>
                    <a:pt x="199466" y="1196975"/>
                  </a:lnTo>
                  <a:cubicBezTo>
                    <a:pt x="89306" y="1196975"/>
                    <a:pt x="0" y="1107694"/>
                    <a:pt x="0" y="997458"/>
                  </a:cubicBezTo>
                  <a:close/>
                </a:path>
              </a:pathLst>
            </a:custGeom>
            <a:ln w="15875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Rectangle 437">
              <a:extLst>
                <a:ext uri="{FF2B5EF4-FFF2-40B4-BE49-F238E27FC236}">
                  <a16:creationId xmlns:a16="http://schemas.microsoft.com/office/drawing/2014/main" id="{76C75D43-6367-489F-9AB8-07E2746DD1A8}"/>
                </a:ext>
              </a:extLst>
            </p:cNvPr>
            <p:cNvSpPr/>
            <p:nvPr/>
          </p:nvSpPr>
          <p:spPr>
            <a:xfrm>
              <a:off x="1742186" y="338620"/>
              <a:ext cx="8162655" cy="501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1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З якими проблемами стикаються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438">
              <a:extLst>
                <a:ext uri="{FF2B5EF4-FFF2-40B4-BE49-F238E27FC236}">
                  <a16:creationId xmlns:a16="http://schemas.microsoft.com/office/drawing/2014/main" id="{FAB9F715-1176-4261-A590-6A5117B0B98B}"/>
                </a:ext>
              </a:extLst>
            </p:cNvPr>
            <p:cNvSpPr/>
            <p:nvPr/>
          </p:nvSpPr>
          <p:spPr>
            <a:xfrm>
              <a:off x="3729863" y="750101"/>
              <a:ext cx="2718270" cy="501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1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студенти ??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439">
              <a:extLst>
                <a:ext uri="{FF2B5EF4-FFF2-40B4-BE49-F238E27FC236}">
                  <a16:creationId xmlns:a16="http://schemas.microsoft.com/office/drawing/2014/main" id="{F9091731-7860-4DD6-8A46-CAB20EEEC75E}"/>
                </a:ext>
              </a:extLst>
            </p:cNvPr>
            <p:cNvSpPr/>
            <p:nvPr/>
          </p:nvSpPr>
          <p:spPr>
            <a:xfrm>
              <a:off x="5775325" y="750101"/>
              <a:ext cx="157407" cy="501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100">
                  <a:solidFill>
                    <a:srgbClr val="FFFFFF"/>
                  </a:solidFill>
                  <a:effectLst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01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F7463-4149-45A8-A1DD-95C1D5FA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069A2-54CE-41F2-83CA-69F11127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6" y="2766218"/>
            <a:ext cx="11442896" cy="1325563"/>
          </a:xfrm>
        </p:spPr>
        <p:txBody>
          <a:bodyPr>
            <a:noAutofit/>
          </a:bodyPr>
          <a:lstStyle/>
          <a:p>
            <a:r>
              <a:rPr lang="uk-UA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етоди</a:t>
            </a:r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проекту</a:t>
            </a:r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вибрана проблема має бути посильною для розв'язання студентами;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потрібне чітке планування діяльності й послідовне дотримання етапів проекту;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обґрунтування часових меж і кола учасників;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підтримка діяльності педагогічним колективом;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доступ до засобів масової інформації;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інформування про результати проекту; 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обов'язковість оцінювання внеску кожного студента за результатами проекту.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9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F7463-4149-45A8-A1DD-95C1D5FAE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069A2-54CE-41F2-83CA-69F11127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61" y="2766218"/>
            <a:ext cx="11189677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Очікуваний</a:t>
            </a: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</a:t>
            </a:r>
            <a:r>
              <a:rPr lang="uk-UA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Підвищення загального рівня фізичного здоров'я студентів.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Зниження показників захворюваності, тривалості гострої захворюваності.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Позитивна динаміка емоційного стану студента.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Формування ціннісного ставлення до здоров'я, що містить свідоме і відповідальне ставлення студенів до своєї поведінки, яка впливає на стан здоров'я.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Збільшення обсягу рухової активності студентів відповідно до індивідуальної фізіологічної потреби у фізичному навантаженні.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Зміна соціального менталітету батьків та формування у них навичок участі у різноманітних формах виховної роботи, які проводяться на базі коледжу.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A5024-894E-447A-ADEA-9F47A11F9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7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808D59-4D1A-43FE-A38F-23243448B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D0FFA41-3096-443D-A051-E10D7908093B}"/>
              </a:ext>
            </a:extLst>
          </p:cNvPr>
          <p:cNvSpPr/>
          <p:nvPr/>
        </p:nvSpPr>
        <p:spPr>
          <a:xfrm>
            <a:off x="2491740" y="133645"/>
            <a:ext cx="7208519" cy="946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«Самооцінка стану здоров'я студентів»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746E995-E914-4F69-BDE8-68DAB6E2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904" y="1420837"/>
            <a:ext cx="5242560" cy="4726745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дало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17.8%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2.1%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добре".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(51.4%)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22%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як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і 6.5%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(28.5%)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(19.9%)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домінуючою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(51.4%).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B67E9-94C7-4BED-94E8-F07D5E225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3" y="1420837"/>
            <a:ext cx="6510016" cy="35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7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0D52EB-8AF6-4894-93DB-B932D51B6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DE37B-D4CB-4473-9B6E-2C3FBEC1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0725"/>
            <a:ext cx="5239879" cy="29548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з метою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популяризації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способу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привернення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тютюнопаління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76965D6-1E37-45CF-B1F4-1D15005A79ED}"/>
              </a:ext>
            </a:extLst>
          </p:cNvPr>
          <p:cNvSpPr/>
          <p:nvPr/>
        </p:nvSpPr>
        <p:spPr>
          <a:xfrm>
            <a:off x="3214468" y="121981"/>
            <a:ext cx="5763064" cy="150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«Обміняй цигарку на цукерку»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7B7B4188-C7A3-40B1-B242-4AD7AF42D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22" y="3213368"/>
            <a:ext cx="4696867" cy="3522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23B12F-72FE-4823-961E-A63EF0D32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461" y="1687950"/>
            <a:ext cx="3413990" cy="25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7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422</Words>
  <Application>Microsoft Office PowerPoint</Application>
  <PresentationFormat>Широкоэкранный</PresentationFormat>
  <Paragraphs>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Trebuchet MS</vt:lpstr>
      <vt:lpstr>Тема Office</vt:lpstr>
      <vt:lpstr>ЗДОРОВИЙ СПОСІБ ЖИТТЯ- ЦЕ МОДНО!</vt:lpstr>
      <vt:lpstr>Виховний проект: «Здоровим бути – модно!» </vt:lpstr>
      <vt:lpstr>Мета проекту:   формування освіченої, творчої особистості, становлення її фізичного і морального здоров'я; збереження і зміцнення здоров'я молоді, формування позитивної мотивації щодо здорового способу життя, культури здоров'я, профілактики пияцтва, наркоманії, СНІДу; популяризації знань правил безпеки життєдіяльності студентів; навчання умінню прогнозувати небезпечні ситуації та знаходити правильні рішення щодо безпечного виходу з цих ситуацій;  навчання життєвим навичкам – здатність до адаптації, позитивної поведінки і подолання труднощів повсякденного життя; навчання студентів спілкуванню та вмінню звернутися за допомогою у відповідні органи. </vt:lpstr>
      <vt:lpstr>Презентация PowerPoint</vt:lpstr>
      <vt:lpstr>Презентация PowerPoint</vt:lpstr>
      <vt:lpstr>Методи реалізації проекту:  - вибрана проблема має бути посильною для розв'язання студентами;  - потрібне чітке планування діяльності й послідовне дотримання етапів проекту;  - обґрунтування часових меж і кола учасників;  - підтримка діяльності педагогічним колективом;  - доступ до засобів масової інформації;  - інформування про результати проекту;  - обов'язковість оцінювання внеску кожного студента за результатами проекту. </vt:lpstr>
      <vt:lpstr>Очікуваний результат:   1.   Підвищення загального рівня фізичного здоров'я студентів. 3.   Зниження показників захворюваності, тривалості гострої захворюваності. 4.   Позитивна динаміка емоційного стану студента. 5. Формування ціннісного ставлення до здоров'я, що містить свідоме і відповідальне ставлення студенів до своєї поведінки, яка впливає на стан здоров'я. 6. Збільшення обсягу рухової активності студентів відповідно до індивідуальної фізіологічної потреби у фізичному навантаженні. 7.  Зміна соціального менталітету батьків та формування у них навичок участі у різноманітних формах виховної роботи, які проводяться на базі коледжу. </vt:lpstr>
      <vt:lpstr>Серед студентів коледжу було проведено анкетування, яке дало такі результати:  17.8% всіх студентів коледжу вважають своє здоров'я "добрим" і тільки 2.1% студентів зазначили своє здоров'я як "дуже добре".   Найбільша частка студентів (51.4%) оцінюють власний стан здоров'я як середній (ні добрий, ні поганий).   22% кваліфікують свій стан як "поганий" і 6.5% як дуже поганий.   Таким чином, загальна сума негативних оцінок (28.5%) перевищує відсоток позитивних (19.9%) та домінуючою оцінкою є "середнє" здоров'я (51.4%).</vt:lpstr>
      <vt:lpstr>Захід було проведено з метою популяризації здорового способу життя, а також привернення уваги до тютюнопаління.   </vt:lpstr>
      <vt:lpstr>Під час Акції  «Обміняй цигарку на цукерку»  було обміняно 74 цигарки, які були знищенні. </vt:lpstr>
      <vt:lpstr>Презентация PowerPoint</vt:lpstr>
      <vt:lpstr>«Хто попереджений – той захищений» </vt:lpstr>
      <vt:lpstr>Мета заходу: вчити студентів дотримуватися правил здорового способу життя, розвивати фізичні якості, вміння зміцнювати своє здоров'я; формувати навички доброзичливого спілкування з людьми, виховувати любов до спорту,  національних традицій, почуття дружби, колективізму, взаємоповаги.</vt:lpstr>
      <vt:lpstr>Змагання з баскетболу</vt:lpstr>
      <vt:lpstr>Презентация PowerPoint</vt:lpstr>
      <vt:lpstr>Складено договори та розроблено програму з двома спортивними клубами – «АТЛЕТ» та «АКТИВ»</vt:lpstr>
      <vt:lpstr>Мета програми:  організація комплексного психолого-медичного підходу до допомоги у відмові від вживання тютюну, формування ЗСЖ як основи успішної відмови від куріння серед студентів.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ЗДОРОВИЙ СПОСІБ ЖИТТЯ- ЦЕ МОДНО!</dc:title>
  <dc:creator>Светуля Степанчук</dc:creator>
  <cp:lastModifiedBy>Светуля Степанчук</cp:lastModifiedBy>
  <cp:revision>28</cp:revision>
  <dcterms:created xsi:type="dcterms:W3CDTF">2018-04-09T19:59:36Z</dcterms:created>
  <dcterms:modified xsi:type="dcterms:W3CDTF">2018-04-11T08:29:25Z</dcterms:modified>
</cp:coreProperties>
</file>